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1" r:id="rId4"/>
    <p:sldId id="282" r:id="rId5"/>
    <p:sldId id="260" r:id="rId6"/>
    <p:sldId id="264" r:id="rId7"/>
    <p:sldId id="263" r:id="rId8"/>
    <p:sldId id="283" r:id="rId9"/>
    <p:sldId id="261" r:id="rId10"/>
    <p:sldId id="259" r:id="rId11"/>
    <p:sldId id="268" r:id="rId12"/>
    <p:sldId id="269" r:id="rId13"/>
    <p:sldId id="272" r:id="rId14"/>
    <p:sldId id="275" r:id="rId15"/>
    <p:sldId id="280" r:id="rId16"/>
    <p:sldId id="273" r:id="rId17"/>
    <p:sldId id="276" r:id="rId18"/>
    <p:sldId id="278" r:id="rId19"/>
    <p:sldId id="258" r:id="rId20"/>
    <p:sldId id="270" r:id="rId21"/>
    <p:sldId id="267" r:id="rId22"/>
    <p:sldId id="271" r:id="rId23"/>
    <p:sldId id="266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3D5E06-351D-4F73-BDE4-330D03AAF3DF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E77DC3-3289-423F-8927-F585088EE6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Extension of the Scientific Method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Experimental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oranges sink or float?</a:t>
            </a:r>
            <a:endParaRPr lang="en-US" dirty="0"/>
          </a:p>
        </p:txBody>
      </p:sp>
      <p:pic>
        <p:nvPicPr>
          <p:cNvPr id="4" name="Content Placeholder 3" descr="oranges crock-n-ro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981200"/>
            <a:ext cx="5947317" cy="3687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manipulated variable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Quantity or quality is changed throughout the experiment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/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The responding variable</a:t>
            </a:r>
          </a:p>
          <a:p>
            <a:endParaRPr lang="en-US" sz="2800" dirty="0" smtClean="0"/>
          </a:p>
          <a:p>
            <a:r>
              <a:rPr lang="en-US" sz="2800" dirty="0" smtClean="0"/>
              <a:t>“depends on the independent variable”</a:t>
            </a:r>
          </a:p>
          <a:p>
            <a:endParaRPr lang="en-US" sz="2800" dirty="0" smtClean="0"/>
          </a:p>
          <a:p>
            <a:r>
              <a:rPr lang="en-US" sz="2800" dirty="0" smtClean="0"/>
              <a:t>Is measured (this is the data you record for your experiment)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increase in </a:t>
            </a:r>
            <a:r>
              <a:rPr lang="en-US" dirty="0" smtClean="0">
                <a:solidFill>
                  <a:srgbClr val="FF0000"/>
                </a:solidFill>
              </a:rPr>
              <a:t>sunlight exposure </a:t>
            </a:r>
            <a:r>
              <a:rPr lang="en-US" dirty="0" smtClean="0"/>
              <a:t>of a tomato plant will increase the </a:t>
            </a:r>
            <a:r>
              <a:rPr lang="en-US" dirty="0" smtClean="0">
                <a:solidFill>
                  <a:srgbClr val="FF0000"/>
                </a:solidFill>
              </a:rPr>
              <a:t>plant’s growth.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Increasing </a:t>
            </a:r>
            <a:r>
              <a:rPr lang="en-US" dirty="0" smtClean="0">
                <a:solidFill>
                  <a:srgbClr val="FF0000"/>
                </a:solidFill>
              </a:rPr>
              <a:t>intake of sugary beverages</a:t>
            </a:r>
            <a:r>
              <a:rPr lang="en-US" dirty="0" smtClean="0"/>
              <a:t>, like soda and juice, will increase the </a:t>
            </a:r>
            <a:r>
              <a:rPr lang="en-US" dirty="0" smtClean="0">
                <a:solidFill>
                  <a:srgbClr val="FF0000"/>
                </a:solidFill>
              </a:rPr>
              <a:t>amount of  body fat </a:t>
            </a:r>
            <a:r>
              <a:rPr lang="en-US" dirty="0" smtClean="0"/>
              <a:t>in humans.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IV- sunlight exposure</a:t>
            </a:r>
          </a:p>
          <a:p>
            <a:r>
              <a:rPr lang="en-US" dirty="0" smtClean="0"/>
              <a:t>DV- plant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IV- amount of sugary beverages ingested</a:t>
            </a:r>
          </a:p>
          <a:p>
            <a:r>
              <a:rPr lang="en-US" dirty="0" smtClean="0"/>
              <a:t>DV- amount of body fat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1295400"/>
            <a:ext cx="3352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3810000"/>
            <a:ext cx="3505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increase in </a:t>
            </a:r>
            <a:r>
              <a:rPr lang="en-US" dirty="0" smtClean="0">
                <a:solidFill>
                  <a:srgbClr val="FF0000"/>
                </a:solidFill>
              </a:rPr>
              <a:t>sunlight exposure </a:t>
            </a:r>
            <a:r>
              <a:rPr lang="en-US" dirty="0" smtClean="0"/>
              <a:t>of a tomato plant will increase the </a:t>
            </a:r>
            <a:r>
              <a:rPr lang="en-US" dirty="0" smtClean="0">
                <a:solidFill>
                  <a:srgbClr val="FF0000"/>
                </a:solidFill>
              </a:rPr>
              <a:t>plant’s growth.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Increasing </a:t>
            </a:r>
            <a:r>
              <a:rPr lang="en-US" dirty="0" smtClean="0">
                <a:solidFill>
                  <a:srgbClr val="FF0000"/>
                </a:solidFill>
              </a:rPr>
              <a:t>intake of sugary beverages</a:t>
            </a:r>
            <a:r>
              <a:rPr lang="en-US" dirty="0" smtClean="0"/>
              <a:t>, like soda and juice, will increase the </a:t>
            </a:r>
            <a:r>
              <a:rPr lang="en-US" dirty="0" smtClean="0">
                <a:solidFill>
                  <a:srgbClr val="FF0000"/>
                </a:solidFill>
              </a:rPr>
              <a:t>amount of  body fat </a:t>
            </a:r>
            <a:r>
              <a:rPr lang="en-US" dirty="0" smtClean="0"/>
              <a:t>in humans.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IV- sunlight exposure</a:t>
            </a:r>
          </a:p>
          <a:p>
            <a:r>
              <a:rPr lang="en-US" dirty="0" smtClean="0"/>
              <a:t>DV- plant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IV- amount of sugary beverages ingested</a:t>
            </a:r>
          </a:p>
          <a:p>
            <a:r>
              <a:rPr lang="en-US" dirty="0" smtClean="0"/>
              <a:t>DV- amount of body fat</a:t>
            </a:r>
          </a:p>
        </p:txBody>
      </p:sp>
      <p:sp>
        <p:nvSpPr>
          <p:cNvPr id="6" name="Rectangle 5"/>
          <p:cNvSpPr/>
          <p:nvPr/>
        </p:nvSpPr>
        <p:spPr>
          <a:xfrm>
            <a:off x="4876800" y="3810000"/>
            <a:ext cx="3505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increase in </a:t>
            </a:r>
            <a:r>
              <a:rPr lang="en-US" dirty="0" smtClean="0">
                <a:solidFill>
                  <a:srgbClr val="FF0000"/>
                </a:solidFill>
              </a:rPr>
              <a:t>sunlight exposure </a:t>
            </a:r>
            <a:r>
              <a:rPr lang="en-US" dirty="0" smtClean="0"/>
              <a:t>of a tomato plant will increase the </a:t>
            </a:r>
            <a:r>
              <a:rPr lang="en-US" dirty="0" smtClean="0">
                <a:solidFill>
                  <a:srgbClr val="FF0000"/>
                </a:solidFill>
              </a:rPr>
              <a:t>plant’s growth.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Increasing </a:t>
            </a:r>
            <a:r>
              <a:rPr lang="en-US" dirty="0" smtClean="0">
                <a:solidFill>
                  <a:srgbClr val="FF0000"/>
                </a:solidFill>
              </a:rPr>
              <a:t>intake of sugary beverages</a:t>
            </a:r>
            <a:r>
              <a:rPr lang="en-US" dirty="0" smtClean="0"/>
              <a:t>, like soda and juice, will increase the </a:t>
            </a:r>
            <a:r>
              <a:rPr lang="en-US" dirty="0" smtClean="0">
                <a:solidFill>
                  <a:srgbClr val="FF0000"/>
                </a:solidFill>
              </a:rPr>
              <a:t>amount of  body fat </a:t>
            </a:r>
            <a:r>
              <a:rPr lang="en-US" dirty="0" smtClean="0"/>
              <a:t>in humans.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IV- sunlight exposure</a:t>
            </a:r>
          </a:p>
          <a:p>
            <a:r>
              <a:rPr lang="en-US" dirty="0" smtClean="0"/>
              <a:t>DV- plant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IV- amount of sugary beverages ingested</a:t>
            </a:r>
          </a:p>
          <a:p>
            <a:r>
              <a:rPr lang="en-US" dirty="0" smtClean="0"/>
              <a:t>DV- amount of body fat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prisoner </a:t>
            </a:r>
            <a:r>
              <a:rPr lang="en-US" dirty="0" smtClean="0">
                <a:solidFill>
                  <a:srgbClr val="FF0000"/>
                </a:solidFill>
              </a:rPr>
              <a:t>learns a work skill </a:t>
            </a:r>
            <a:r>
              <a:rPr lang="en-US" dirty="0" smtClean="0"/>
              <a:t>while in jail, then he is less </a:t>
            </a:r>
            <a:r>
              <a:rPr lang="en-US" dirty="0" smtClean="0">
                <a:solidFill>
                  <a:srgbClr val="FF0000"/>
                </a:solidFill>
              </a:rPr>
              <a:t>likely to commit a crime </a:t>
            </a:r>
            <a:r>
              <a:rPr lang="en-US" dirty="0" smtClean="0"/>
              <a:t>when he is released.</a:t>
            </a:r>
          </a:p>
          <a:p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ambient temperature </a:t>
            </a:r>
            <a:r>
              <a:rPr lang="en-US" dirty="0" smtClean="0"/>
              <a:t>increases, then an animal’s </a:t>
            </a:r>
            <a:r>
              <a:rPr lang="en-US" dirty="0" smtClean="0">
                <a:solidFill>
                  <a:srgbClr val="FF0000"/>
                </a:solidFill>
              </a:rPr>
              <a:t>rate of metabolism </a:t>
            </a:r>
            <a:r>
              <a:rPr lang="en-US" dirty="0" smtClean="0"/>
              <a:t>will increase.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IV- learning of a work skill</a:t>
            </a:r>
          </a:p>
          <a:p>
            <a:r>
              <a:rPr lang="en-US" dirty="0" smtClean="0"/>
              <a:t>DV- likelihood of committing a crime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IV- ambient temperature</a:t>
            </a:r>
          </a:p>
          <a:p>
            <a:r>
              <a:rPr lang="en-US" dirty="0" smtClean="0"/>
              <a:t>DV- rate of metabolism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1219200"/>
            <a:ext cx="3733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3657600"/>
            <a:ext cx="365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prisoner </a:t>
            </a:r>
            <a:r>
              <a:rPr lang="en-US" dirty="0" smtClean="0">
                <a:solidFill>
                  <a:srgbClr val="FF0000"/>
                </a:solidFill>
              </a:rPr>
              <a:t>learns a work skill </a:t>
            </a:r>
            <a:r>
              <a:rPr lang="en-US" dirty="0" smtClean="0"/>
              <a:t>while in jail, then he is less </a:t>
            </a:r>
            <a:r>
              <a:rPr lang="en-US" dirty="0" smtClean="0">
                <a:solidFill>
                  <a:srgbClr val="FF0000"/>
                </a:solidFill>
              </a:rPr>
              <a:t>likely to commit a crime </a:t>
            </a:r>
            <a:r>
              <a:rPr lang="en-US" dirty="0" smtClean="0"/>
              <a:t>when he is released.</a:t>
            </a:r>
          </a:p>
          <a:p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ambient temperature </a:t>
            </a:r>
            <a:r>
              <a:rPr lang="en-US" dirty="0" smtClean="0"/>
              <a:t>increases, then an animal’s </a:t>
            </a:r>
            <a:r>
              <a:rPr lang="en-US" dirty="0" smtClean="0">
                <a:solidFill>
                  <a:srgbClr val="FF0000"/>
                </a:solidFill>
              </a:rPr>
              <a:t>rate of metabolism </a:t>
            </a:r>
            <a:r>
              <a:rPr lang="en-US" dirty="0" smtClean="0"/>
              <a:t>will increase.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IV- learning of a work skill</a:t>
            </a:r>
          </a:p>
          <a:p>
            <a:r>
              <a:rPr lang="en-US" dirty="0" smtClean="0"/>
              <a:t>DV- likelihood of committing a crime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IV- ambient temperature</a:t>
            </a:r>
          </a:p>
          <a:p>
            <a:r>
              <a:rPr lang="en-US" dirty="0" smtClean="0"/>
              <a:t>DV- rate of metabolism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6800" y="3657600"/>
            <a:ext cx="365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prisoner </a:t>
            </a:r>
            <a:r>
              <a:rPr lang="en-US" dirty="0" smtClean="0">
                <a:solidFill>
                  <a:srgbClr val="FF0000"/>
                </a:solidFill>
              </a:rPr>
              <a:t>learns a work skill </a:t>
            </a:r>
            <a:r>
              <a:rPr lang="en-US" dirty="0" smtClean="0"/>
              <a:t>while in jail, then he is less </a:t>
            </a:r>
            <a:r>
              <a:rPr lang="en-US" dirty="0" smtClean="0">
                <a:solidFill>
                  <a:srgbClr val="FF0000"/>
                </a:solidFill>
              </a:rPr>
              <a:t>likely to commit a crime </a:t>
            </a:r>
            <a:r>
              <a:rPr lang="en-US" dirty="0" smtClean="0"/>
              <a:t>when he is released.</a:t>
            </a:r>
          </a:p>
          <a:p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0000"/>
                </a:solidFill>
              </a:rPr>
              <a:t>ambient temperature </a:t>
            </a:r>
            <a:r>
              <a:rPr lang="en-US" dirty="0" smtClean="0"/>
              <a:t>increases, then an animal’s </a:t>
            </a:r>
            <a:r>
              <a:rPr lang="en-US" dirty="0" smtClean="0">
                <a:solidFill>
                  <a:srgbClr val="FF0000"/>
                </a:solidFill>
              </a:rPr>
              <a:t>rate of metabolism </a:t>
            </a:r>
            <a:r>
              <a:rPr lang="en-US" dirty="0" smtClean="0"/>
              <a:t>will increase.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IV- learning of a work skill</a:t>
            </a:r>
          </a:p>
          <a:p>
            <a:r>
              <a:rPr lang="en-US" dirty="0" smtClean="0"/>
              <a:t>DV- likelihood of committing a crime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IV- ambient temperature</a:t>
            </a:r>
          </a:p>
          <a:p>
            <a:r>
              <a:rPr lang="en-US" dirty="0" smtClean="0"/>
              <a:t>DV- rate of metabolism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the amount of sediment in a river increases, then the water velocity will decrease.  </a:t>
            </a:r>
          </a:p>
          <a:p>
            <a:endParaRPr lang="en-US" dirty="0" smtClean="0"/>
          </a:p>
          <a:p>
            <a:r>
              <a:rPr lang="en-US" dirty="0" smtClean="0"/>
              <a:t>If the amount of salt in the soil increases, then the plant rate of growth will decrease.</a:t>
            </a:r>
          </a:p>
          <a:p>
            <a:endParaRPr lang="en-US" dirty="0" smtClean="0"/>
          </a:p>
          <a:p>
            <a:r>
              <a:rPr lang="en-US" dirty="0" smtClean="0"/>
              <a:t>If fenders are placed on a bicycle, then the user will stay dry when going through puddles.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Distinguish between independent and dependent variables.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Formulate a tentative, testable hypothesis complete with independent and dependent variables.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talk about the oranges…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Floating vs. sinking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With the peel vs. without the peel</a:t>
            </a:r>
            <a:endParaRPr lang="en-US" sz="2800" dirty="0"/>
          </a:p>
        </p:txBody>
      </p:sp>
      <p:pic>
        <p:nvPicPr>
          <p:cNvPr id="5" name="Picture 4" descr="oranges crock-n-ro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191000"/>
            <a:ext cx="3465271" cy="2148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was your original hypothesis regarding the oranges?</a:t>
            </a:r>
          </a:p>
          <a:p>
            <a:endParaRPr lang="en-US" dirty="0" smtClean="0"/>
          </a:p>
          <a:p>
            <a:r>
              <a:rPr lang="en-US" dirty="0" smtClean="0"/>
              <a:t>Was your hypothesis supported or proved false?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105400"/>
            <a:ext cx="7827977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Time for a group activity!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choosing variables…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2286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consider time, monetary, and safety constraints</a:t>
            </a:r>
            <a:endParaRPr lang="en-US" sz="3200" dirty="0"/>
          </a:p>
        </p:txBody>
      </p:sp>
      <p:pic>
        <p:nvPicPr>
          <p:cNvPr id="4" name="Picture 3" descr="Cool-money-sig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1" y="3469030"/>
            <a:ext cx="3124200" cy="24618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time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3097266"/>
            <a:ext cx="2438400" cy="31407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safety-fir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4200" y="3048000"/>
            <a:ext cx="2613787" cy="31614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pic>
        <p:nvPicPr>
          <p:cNvPr id="5" name="Content Placeholder 4" descr="carto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7800" y="1676400"/>
            <a:ext cx="6410325" cy="4429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Grou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groups or trials that receive all the same conditions except varying amounts or qualities of the independent variable (IV)</a:t>
            </a:r>
          </a:p>
          <a:p>
            <a:pPr lvl="1"/>
            <a:r>
              <a:rPr lang="en-US" dirty="0" smtClean="0"/>
              <a:t>Example: presence of red pen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Trial- replication of the experimental and control group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3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in the experiment that receives the exact same conditions as the experimental groups </a:t>
            </a:r>
            <a:r>
              <a:rPr lang="en-US" b="1" dirty="0" smtClean="0"/>
              <a:t>except</a:t>
            </a:r>
            <a:r>
              <a:rPr lang="en-US" dirty="0" smtClean="0"/>
              <a:t> that the independent variable is not changed</a:t>
            </a:r>
          </a:p>
          <a:p>
            <a:pPr lvl="1"/>
            <a:r>
              <a:rPr lang="en-US" dirty="0" smtClean="0"/>
              <a:t>Used as a comparison group</a:t>
            </a:r>
          </a:p>
          <a:p>
            <a:pPr lvl="1"/>
            <a:r>
              <a:rPr lang="en-US" dirty="0" smtClean="0"/>
              <a:t>Example: plain white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used to study, investigate, and provide explanations for observed phenomenon in the natural world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empirical</a:t>
            </a:r>
          </a:p>
          <a:p>
            <a:pPr lvl="1"/>
            <a:r>
              <a:rPr lang="en-US" dirty="0" smtClean="0"/>
              <a:t>Meaning that it’s based on experience and observations that are rational, testable, and repeatable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Make observations</a:t>
            </a:r>
          </a:p>
          <a:p>
            <a:pPr marL="0" indent="0">
              <a:buNone/>
            </a:pPr>
            <a:r>
              <a:rPr lang="en-US" dirty="0" smtClean="0"/>
              <a:t>2. Formulate a hypothesis</a:t>
            </a:r>
          </a:p>
          <a:p>
            <a:pPr marL="0" indent="0">
              <a:buNone/>
            </a:pPr>
            <a:r>
              <a:rPr lang="en-US" dirty="0" smtClean="0"/>
              <a:t>3. Devise a testable prediction</a:t>
            </a:r>
          </a:p>
          <a:p>
            <a:pPr marL="0" indent="0">
              <a:buNone/>
            </a:pPr>
            <a:r>
              <a:rPr lang="en-US" dirty="0" smtClean="0"/>
              <a:t>4. Conduct a critical experiment</a:t>
            </a:r>
          </a:p>
          <a:p>
            <a:pPr marL="0" indent="0">
              <a:buNone/>
            </a:pPr>
            <a:r>
              <a:rPr lang="en-US" dirty="0" smtClean="0"/>
              <a:t>5. Draw conclusions and make 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are your </a:t>
            </a:r>
            <a:r>
              <a:rPr lang="en-US" dirty="0" smtClean="0"/>
              <a:t>interests?</a:t>
            </a:r>
          </a:p>
          <a:p>
            <a:r>
              <a:rPr lang="en-US" dirty="0" smtClean="0"/>
              <a:t>Choose a topic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Importance of preliminary </a:t>
            </a:r>
            <a:r>
              <a:rPr lang="en-US" dirty="0" smtClean="0"/>
              <a:t>research – research before you experiment</a:t>
            </a:r>
            <a:endParaRPr lang="en-US" dirty="0" smtClean="0"/>
          </a:p>
          <a:p>
            <a:pPr lvl="1"/>
            <a:r>
              <a:rPr lang="en-US" dirty="0" smtClean="0"/>
              <a:t>Measurements</a:t>
            </a:r>
          </a:p>
          <a:p>
            <a:pPr lvl="1"/>
            <a:r>
              <a:rPr lang="en-US" dirty="0" smtClean="0"/>
              <a:t>Safety precautions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Clear and focused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Research Question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196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What is the effect of global warming on animals?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6" name="Content Placeholder 5" descr="no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943600" y="2209800"/>
            <a:ext cx="2441575" cy="2870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Research Question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8006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/>
              <a:t>How is glacier melting affecting penguins of Antarctica?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19800" y="1447800"/>
            <a:ext cx="266319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Clear</a:t>
            </a:r>
          </a:p>
          <a:p>
            <a:endParaRPr lang="en-US" dirty="0" smtClean="0"/>
          </a:p>
          <a:p>
            <a:r>
              <a:rPr lang="en-US" dirty="0" smtClean="0"/>
              <a:t>Specific</a:t>
            </a:r>
          </a:p>
          <a:p>
            <a:endParaRPr lang="en-US" dirty="0" smtClean="0"/>
          </a:p>
          <a:p>
            <a:r>
              <a:rPr lang="en-US" dirty="0" smtClean="0"/>
              <a:t>Focused</a:t>
            </a:r>
            <a:endParaRPr lang="en-US" dirty="0"/>
          </a:p>
        </p:txBody>
      </p:sp>
      <p:pic>
        <p:nvPicPr>
          <p:cNvPr id="7" name="Picture 6" descr="pengu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419600"/>
            <a:ext cx="1495425" cy="203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tentative (changeable) and testable proposed explanation for an observable phenomenon</a:t>
            </a:r>
          </a:p>
          <a:p>
            <a:pPr lvl="1"/>
            <a:r>
              <a:rPr lang="en-US" dirty="0" smtClean="0"/>
              <a:t>Example: I think the termite will like the yellow highlighter.</a:t>
            </a:r>
          </a:p>
          <a:p>
            <a:r>
              <a:rPr lang="en-US" dirty="0" smtClean="0"/>
              <a:t>With a good hypothesis, a prediction can be created in an “if-then” statement</a:t>
            </a:r>
          </a:p>
          <a:p>
            <a:pPr lvl="1"/>
            <a:r>
              <a:rPr lang="en-US" dirty="0" smtClean="0"/>
              <a:t>Example:  If the termite walks toward the yellow highlighter, then it must like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Tentative and testable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State the research question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Identify the variables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5110</TotalTime>
  <Words>806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Franklin Gothic Book</vt:lpstr>
      <vt:lpstr>Perpetua</vt:lpstr>
      <vt:lpstr>Wingdings 2</vt:lpstr>
      <vt:lpstr>Equity</vt:lpstr>
      <vt:lpstr>Experimental Design</vt:lpstr>
      <vt:lpstr>Objectives</vt:lpstr>
      <vt:lpstr>The Scientific Method</vt:lpstr>
      <vt:lpstr>Steps of the Scientific Method</vt:lpstr>
      <vt:lpstr>Research Question</vt:lpstr>
      <vt:lpstr>Bad Research Question Example</vt:lpstr>
      <vt:lpstr>Good Research Question Example</vt:lpstr>
      <vt:lpstr>Hypothesis </vt:lpstr>
      <vt:lpstr>Purpose of the hypothesis</vt:lpstr>
      <vt:lpstr>Do oranges sink or float?</vt:lpstr>
      <vt:lpstr>Independent Variable</vt:lpstr>
      <vt:lpstr>Dependent Variable</vt:lpstr>
      <vt:lpstr>Matching Activity</vt:lpstr>
      <vt:lpstr>Matching Activity</vt:lpstr>
      <vt:lpstr>Matching Activity</vt:lpstr>
      <vt:lpstr>More Matching</vt:lpstr>
      <vt:lpstr>More Matching</vt:lpstr>
      <vt:lpstr>More Matching</vt:lpstr>
      <vt:lpstr>Example Hypotheses</vt:lpstr>
      <vt:lpstr>Let’s talk about the oranges…</vt:lpstr>
      <vt:lpstr>Orange Hypothesis</vt:lpstr>
      <vt:lpstr>When choosing variables…</vt:lpstr>
      <vt:lpstr>Hypothesis</vt:lpstr>
      <vt:lpstr>Experimental Group</vt:lpstr>
      <vt:lpstr>Control Group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</dc:title>
  <dc:creator>Natalie Cranford</dc:creator>
  <cp:lastModifiedBy>Natalie Lynch</cp:lastModifiedBy>
  <cp:revision>97</cp:revision>
  <dcterms:created xsi:type="dcterms:W3CDTF">2013-02-26T21:18:14Z</dcterms:created>
  <dcterms:modified xsi:type="dcterms:W3CDTF">2015-08-26T19:38:31Z</dcterms:modified>
</cp:coreProperties>
</file>