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86" r:id="rId3"/>
    <p:sldId id="262" r:id="rId4"/>
    <p:sldId id="258" r:id="rId5"/>
    <p:sldId id="263" r:id="rId6"/>
    <p:sldId id="257" r:id="rId7"/>
    <p:sldId id="259" r:id="rId8"/>
    <p:sldId id="272" r:id="rId9"/>
    <p:sldId id="260" r:id="rId10"/>
    <p:sldId id="261" r:id="rId11"/>
    <p:sldId id="274" r:id="rId12"/>
    <p:sldId id="287" r:id="rId13"/>
    <p:sldId id="273" r:id="rId14"/>
    <p:sldId id="264" r:id="rId15"/>
    <p:sldId id="265" r:id="rId16"/>
    <p:sldId id="266" r:id="rId17"/>
    <p:sldId id="267" r:id="rId18"/>
    <p:sldId id="276" r:id="rId19"/>
    <p:sldId id="281" r:id="rId20"/>
    <p:sldId id="268" r:id="rId21"/>
    <p:sldId id="269" r:id="rId22"/>
    <p:sldId id="279" r:id="rId23"/>
    <p:sldId id="270" r:id="rId24"/>
    <p:sldId id="277" r:id="rId25"/>
    <p:sldId id="278" r:id="rId26"/>
    <p:sldId id="271" r:id="rId27"/>
    <p:sldId id="282" r:id="rId28"/>
    <p:sldId id="283" r:id="rId29"/>
    <p:sldId id="280" r:id="rId30"/>
    <p:sldId id="288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40612-F275-47C1-9BE3-E11070290F73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02F5-FDE4-437F-A718-CA6B155E5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F59DB8-77A5-47E3-A9F8-319CD189E67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489C0-0806-459D-A3F5-6FDFB95407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Fy9kGinZ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faculty.gvsu.edu/videticp/stratification.htm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glen-canyon" TargetMode="External"/><Relationship Id="rId2" Type="http://schemas.openxmlformats.org/officeDocument/2006/relationships/hyperlink" Target="http://www.earthmagazine.org/article/releasing-flood-controversy-colorado-riv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a.water.usgs.gov/edu/characteristics.html" TargetMode="External"/><Relationship Id="rId2" Type="http://schemas.openxmlformats.org/officeDocument/2006/relationships/hyperlink" Target="http://www.sustainabletable.org/267/water-qualit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e1ccP2P0F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Hydrosphere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the  BLUE Planet</a:t>
            </a:r>
            <a:endParaRPr lang="en-US" dirty="0"/>
          </a:p>
        </p:txBody>
      </p:sp>
      <p:pic>
        <p:nvPicPr>
          <p:cNvPr id="25602" name="Picture 2" descr="http://t3.gstatic.com/images?q=tbn:ANd9GcROuMHhDzm-qzU4W1zd8Bcg2hdWi0ruT8f-rkaP2VTC4rkdCAuB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91890"/>
            <a:ext cx="2362200" cy="24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Does the ocean have a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circulation has 2 primary components:</a:t>
            </a:r>
          </a:p>
          <a:p>
            <a:pPr lvl="1"/>
            <a:r>
              <a:rPr lang="en-US" dirty="0" smtClean="0"/>
              <a:t>Surface ocean currents</a:t>
            </a:r>
          </a:p>
          <a:p>
            <a:pPr lvl="1"/>
            <a:r>
              <a:rPr lang="en-US" dirty="0" smtClean="0"/>
              <a:t>Deep ocean currents</a:t>
            </a:r>
          </a:p>
          <a:p>
            <a:r>
              <a:rPr lang="en-US" dirty="0" smtClean="0"/>
              <a:t>What drives the surface ocean currents?</a:t>
            </a:r>
          </a:p>
          <a:p>
            <a:pPr lvl="1"/>
            <a:r>
              <a:rPr lang="en-US" dirty="0" smtClean="0"/>
              <a:t>Only 10% of the ocean’s water</a:t>
            </a:r>
          </a:p>
          <a:p>
            <a:r>
              <a:rPr lang="en-US" dirty="0" smtClean="0"/>
              <a:t>What circulates the other 90% of the ocean’s water?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http://www.youtube.com/watch?v=AFy9kGinZsk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Currents</a:t>
            </a:r>
            <a:endParaRPr lang="en-US" dirty="0"/>
          </a:p>
        </p:txBody>
      </p:sp>
      <p:pic>
        <p:nvPicPr>
          <p:cNvPr id="6" name="Content Placeholder 5" descr="surface curre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6000"/>
            <a:ext cx="7391400" cy="3850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water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 – the mass per unit volume of a substance</a:t>
            </a:r>
          </a:p>
          <a:p>
            <a:r>
              <a:rPr lang="en-US" dirty="0" smtClean="0"/>
              <a:t>Density current- the movement or flow of one mass of water over, under, or through another caused by density differences and gravity</a:t>
            </a:r>
          </a:p>
          <a:p>
            <a:pPr lvl="1"/>
            <a:r>
              <a:rPr lang="en-US" dirty="0" smtClean="0"/>
              <a:t>Doesn’t easily mix with other currents but retains its own identity</a:t>
            </a:r>
          </a:p>
          <a:p>
            <a:r>
              <a:rPr lang="en-US" dirty="0" smtClean="0"/>
              <a:t> Density differences are created by:</a:t>
            </a:r>
          </a:p>
          <a:p>
            <a:pPr lvl="1"/>
            <a:r>
              <a:rPr lang="en-US" dirty="0" smtClean="0"/>
              <a:t>Salinity </a:t>
            </a:r>
          </a:p>
          <a:p>
            <a:pPr lvl="1"/>
            <a:r>
              <a:rPr lang="en-US" dirty="0" smtClean="0"/>
              <a:t>Temperature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529" y="4084664"/>
            <a:ext cx="6269471" cy="277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hermohaline.ht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4735894" cy="3016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48400" y="19812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How </a:t>
            </a:r>
            <a:r>
              <a:rPr lang="en-US" sz="3000" i="1" dirty="0" err="1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thermohaline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 circulation works: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724400"/>
            <a:ext cx="2209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How are density and temperature related?</a:t>
            </a:r>
            <a:endParaRPr lang="en-US" sz="2300" i="1" dirty="0">
              <a:solidFill>
                <a:schemeClr val="accent1">
                  <a:lumMod val="75000"/>
                </a:schemeClr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Connection:  How can global warming affect the ocean currents?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 in cold water currents &amp; disruption of warm water currents</a:t>
            </a:r>
          </a:p>
          <a:p>
            <a:r>
              <a:rPr lang="en-US" dirty="0" smtClean="0"/>
              <a:t>Gulf Stream current has been reduced by up to 30% at times</a:t>
            </a:r>
          </a:p>
          <a:p>
            <a:r>
              <a:rPr lang="en-US" dirty="0" smtClean="0"/>
              <a:t>Consequently can affect climate</a:t>
            </a:r>
            <a:endParaRPr lang="en-US" dirty="0"/>
          </a:p>
        </p:txBody>
      </p:sp>
      <p:pic>
        <p:nvPicPr>
          <p:cNvPr id="12" name="Content Placeholder 11" descr="melt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286000"/>
            <a:ext cx="4141881" cy="352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 have cycles,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is it important for a body of water to have a cycle?</a:t>
            </a:r>
          </a:p>
          <a:p>
            <a:endParaRPr lang="en-US" dirty="0" smtClean="0"/>
          </a:p>
          <a:p>
            <a:r>
              <a:rPr lang="en-US" dirty="0" smtClean="0"/>
              <a:t>How does the cycle of a freshwater lake work?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http://faculty.gvsu.edu/videticp/stratification.htm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lake circulatio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438399"/>
            <a:ext cx="4585208" cy="3147043"/>
          </a:xfrm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How do fish breathe?</a:t>
            </a:r>
            <a:endParaRPr lang="en-US" sz="3000" b="1" i="1" dirty="0">
              <a:solidFill>
                <a:schemeClr val="accent1">
                  <a:lumMod val="75000"/>
                </a:schemeClr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Bodies of Freshwater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Oligotrophic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Eutrophic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“little nutrition”</a:t>
            </a:r>
          </a:p>
          <a:p>
            <a:r>
              <a:rPr lang="en-US" dirty="0" smtClean="0"/>
              <a:t>Clear water and low biological productivity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“well-nourished”</a:t>
            </a:r>
          </a:p>
          <a:p>
            <a:r>
              <a:rPr lang="en-US" dirty="0" smtClean="0"/>
              <a:t>Rich in organisms and organic material</a:t>
            </a:r>
          </a:p>
          <a:p>
            <a:r>
              <a:rPr lang="en-US" dirty="0" smtClean="0"/>
              <a:t>High nutrient levels and biological productivity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eutrophic l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19600"/>
            <a:ext cx="3295650" cy="2213137"/>
          </a:xfrm>
          <a:prstGeom prst="rect">
            <a:avLst/>
          </a:prstGeom>
        </p:spPr>
      </p:pic>
      <p:pic>
        <p:nvPicPr>
          <p:cNvPr id="10" name="Picture 9" descr="oligotrophic la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14800"/>
            <a:ext cx="324741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can cause </a:t>
            </a:r>
            <a:r>
              <a:rPr lang="en-US" dirty="0" err="1" smtClean="0"/>
              <a:t>eutrophication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can this affect the body of water?</a:t>
            </a:r>
          </a:p>
          <a:p>
            <a:pPr lvl="1"/>
            <a:r>
              <a:rPr lang="en-US" dirty="0" smtClean="0"/>
              <a:t>Large increase in productivity at first in which fish and other organisms grow faster</a:t>
            </a:r>
          </a:p>
          <a:p>
            <a:pPr lvl="1"/>
            <a:r>
              <a:rPr lang="en-US" dirty="0" smtClean="0"/>
              <a:t>Algal blooms can cause bacteria populations to explode</a:t>
            </a:r>
          </a:p>
          <a:p>
            <a:pPr lvl="1"/>
            <a:r>
              <a:rPr lang="en-US" dirty="0" smtClean="0"/>
              <a:t>Bacteria depletes water of oxygen (hypoxia)</a:t>
            </a:r>
          </a:p>
          <a:p>
            <a:pPr lvl="1"/>
            <a:r>
              <a:rPr lang="en-US" dirty="0" smtClean="0"/>
              <a:t>Dead zones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lu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86200"/>
            <a:ext cx="3573299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pol·lute</a:t>
            </a:r>
            <a:r>
              <a:rPr lang="en-US" dirty="0" smtClean="0"/>
              <a:t> (verb)</a:t>
            </a:r>
          </a:p>
          <a:p>
            <a:r>
              <a:rPr lang="en-US" dirty="0" smtClean="0"/>
              <a:t>contaminate (water, air, or a place) with harmful or poisonous substances.</a:t>
            </a:r>
          </a:p>
          <a:p>
            <a:r>
              <a:rPr lang="en-US" dirty="0" smtClean="0"/>
              <a:t>Synonyms:</a:t>
            </a:r>
          </a:p>
          <a:p>
            <a:pPr>
              <a:buNone/>
            </a:pPr>
            <a:r>
              <a:rPr lang="en-US" dirty="0" smtClean="0"/>
              <a:t>contaminate,</a:t>
            </a:r>
          </a:p>
          <a:p>
            <a:pPr>
              <a:buNone/>
            </a:pPr>
            <a:r>
              <a:rPr lang="en-US" dirty="0" smtClean="0"/>
              <a:t>poison, taint, </a:t>
            </a:r>
          </a:p>
          <a:p>
            <a:pPr>
              <a:buNone/>
            </a:pPr>
            <a:r>
              <a:rPr lang="en-US" dirty="0" smtClean="0"/>
              <a:t>foul, dirty,</a:t>
            </a:r>
          </a:p>
          <a:p>
            <a:pPr>
              <a:buNone/>
            </a:pPr>
            <a:r>
              <a:rPr lang="en-US" dirty="0" smtClean="0"/>
              <a:t>adulterate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ollut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1066800"/>
            <a:ext cx="3606800" cy="216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ollu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895600"/>
            <a:ext cx="272332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il spi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572000"/>
            <a:ext cx="3138487" cy="208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59352"/>
          </a:xfrm>
        </p:spPr>
        <p:txBody>
          <a:bodyPr/>
          <a:lstStyle/>
          <a:p>
            <a:r>
              <a:rPr lang="en-US" dirty="0" smtClean="0"/>
              <a:t>Natural Causes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4041775" cy="654843"/>
          </a:xfrm>
        </p:spPr>
        <p:txBody>
          <a:bodyPr/>
          <a:lstStyle/>
          <a:p>
            <a:r>
              <a:rPr lang="en-US" dirty="0" smtClean="0"/>
              <a:t>Anthropogenic Causes</a:t>
            </a:r>
            <a:endParaRPr lang="en-US" dirty="0"/>
          </a:p>
        </p:txBody>
      </p:sp>
      <p:pic>
        <p:nvPicPr>
          <p:cNvPr id="10" name="Content Placeholder 9" descr="volcan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3261130" cy="2189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volcan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8200" y="4267200"/>
            <a:ext cx="339172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ollu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514600"/>
            <a:ext cx="3435246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ollu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0" y="4724400"/>
            <a:ext cx="309562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lvl="0">
              <a:buFont typeface="Wingdings 2" pitchFamily="18" charset="2"/>
              <a:buChar char=""/>
            </a:pPr>
            <a:r>
              <a:rPr lang="en-US" dirty="0" smtClean="0"/>
              <a:t>I can recognize the distribution of water on the Earth and the problems that this uneven distribution poses to humanity, biodiversity, and weather patterns.  </a:t>
            </a:r>
          </a:p>
          <a:p>
            <a:pPr lvl="0">
              <a:buFont typeface="Wingdings 2" pitchFamily="18" charset="2"/>
              <a:buChar char=""/>
            </a:pPr>
            <a:r>
              <a:rPr lang="en-US" dirty="0" smtClean="0"/>
              <a:t>I can analyze numerous articles to determine how infrastructure can negatively affect water quality in the example of the Glen Canyon Dam on the Colorado River.  </a:t>
            </a:r>
          </a:p>
          <a:p>
            <a:pPr lvl="0">
              <a:buFont typeface="Wingdings 2" pitchFamily="18" charset="2"/>
              <a:buChar char=""/>
            </a:pPr>
            <a:r>
              <a:rPr lang="en-US" dirty="0" smtClean="0"/>
              <a:t>I can perform water quality tests on a water sample.</a:t>
            </a:r>
          </a:p>
          <a:p>
            <a:pPr>
              <a:buFont typeface="Wingdings 2" pitchFamily="18" charset="2"/>
              <a:buChar char=""/>
            </a:pPr>
            <a:r>
              <a:rPr lang="en-US" dirty="0" smtClean="0"/>
              <a:t>I can analyze and interpret graphical representations regarding the water quality labs.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 in salinity of water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does this affect biodiversity?</a:t>
            </a:r>
            <a:endParaRPr lang="en-US" dirty="0"/>
          </a:p>
        </p:txBody>
      </p:sp>
      <p:pic>
        <p:nvPicPr>
          <p:cNvPr id="5" name="Content Placeholder 4" descr="salt pol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2362200"/>
            <a:ext cx="4336472" cy="3014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Acid </a:t>
            </a:r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Acids are released as by-products of industrial processes</a:t>
            </a:r>
          </a:p>
          <a:p>
            <a:r>
              <a:rPr lang="en-US" dirty="0" smtClean="0"/>
              <a:t>Coal mining is major source of acid pollution</a:t>
            </a:r>
          </a:p>
          <a:p>
            <a:r>
              <a:rPr lang="en-US" dirty="0" smtClean="0"/>
              <a:t>How can this affect biosphere and the lithosphere?</a:t>
            </a:r>
            <a:endParaRPr lang="en-US" dirty="0"/>
          </a:p>
        </p:txBody>
      </p:sp>
      <p:pic>
        <p:nvPicPr>
          <p:cNvPr id="5" name="Content Placeholder 4" descr="aci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990600"/>
            <a:ext cx="2815659" cy="340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oal m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648200"/>
            <a:ext cx="3625418" cy="196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Rain water has high nitric acid and/or sulfuric acid content</a:t>
            </a:r>
          </a:p>
          <a:p>
            <a:r>
              <a:rPr lang="en-US" dirty="0" smtClean="0"/>
              <a:t>Often due to SO2 and NO2 emissions from the burning of fossil fuels</a:t>
            </a:r>
          </a:p>
        </p:txBody>
      </p:sp>
      <p:pic>
        <p:nvPicPr>
          <p:cNvPr id="5" name="Content Placeholder 4" descr="acid ra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143000"/>
            <a:ext cx="4038600" cy="2746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cid ra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191000"/>
            <a:ext cx="4493245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Thermal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348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Alters the water temperature</a:t>
            </a:r>
          </a:p>
          <a:p>
            <a:r>
              <a:rPr lang="en-US" dirty="0" smtClean="0"/>
              <a:t>Major cause due to power plant cooling tubes</a:t>
            </a:r>
          </a:p>
          <a:p>
            <a:r>
              <a:rPr lang="en-US" dirty="0" smtClean="0"/>
              <a:t>Causes can be altering vegetation, increasing sedimentation, reducing water flow, etc.</a:t>
            </a:r>
          </a:p>
          <a:p>
            <a:r>
              <a:rPr lang="en-US" dirty="0" smtClean="0"/>
              <a:t>How does thermal pollution affect the environment?</a:t>
            </a:r>
          </a:p>
          <a:p>
            <a:endParaRPr lang="en-US" dirty="0"/>
          </a:p>
        </p:txBody>
      </p:sp>
      <p:pic>
        <p:nvPicPr>
          <p:cNvPr id="7" name="Content Placeholder 6" descr="thermal po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286000"/>
            <a:ext cx="3779642" cy="2856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943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What does heat do to chemical and metabolic reactions?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048000" cy="4434840"/>
          </a:xfrm>
        </p:spPr>
        <p:txBody>
          <a:bodyPr/>
          <a:lstStyle/>
          <a:p>
            <a:r>
              <a:rPr lang="en-US" dirty="0" smtClean="0"/>
              <a:t>Clinton Lake &amp; Power Plant</a:t>
            </a:r>
          </a:p>
          <a:p>
            <a:pPr lvl="1"/>
            <a:r>
              <a:rPr lang="en-US" dirty="0" smtClean="0"/>
              <a:t>Cycles lake water through tubes to cool the plant</a:t>
            </a:r>
            <a:endParaRPr lang="en-US" dirty="0"/>
          </a:p>
        </p:txBody>
      </p:sp>
      <p:pic>
        <p:nvPicPr>
          <p:cNvPr id="5" name="Content Placeholder 4" descr="thermal po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6200" y="1981200"/>
            <a:ext cx="50292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lint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38600"/>
            <a:ext cx="4220181" cy="250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Pathogenic Pollution:  </a:t>
            </a:r>
            <a:br>
              <a:rPr lang="en-US" sz="4000" dirty="0" smtClean="0"/>
            </a:br>
            <a:r>
              <a:rPr lang="en-US" sz="4000" dirty="0" smtClean="0"/>
              <a:t>Waterborne Diseases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49925"/>
          </a:xfrm>
        </p:spPr>
        <p:txBody>
          <a:bodyPr/>
          <a:lstStyle/>
          <a:p>
            <a:r>
              <a:rPr lang="en-US" dirty="0" smtClean="0"/>
              <a:t>Protozoan, Bacterial, Parasitic, &amp; Viral</a:t>
            </a:r>
          </a:p>
          <a:p>
            <a:pPr lvl="1"/>
            <a:r>
              <a:rPr lang="en-US" dirty="0" smtClean="0"/>
              <a:t>Mostly intestinal pathogens</a:t>
            </a:r>
          </a:p>
          <a:p>
            <a:r>
              <a:rPr lang="en-US" dirty="0" err="1" smtClean="0">
                <a:latin typeface="Footlight MT Light" pitchFamily="18" charset="0"/>
              </a:rPr>
              <a:t>Girardia</a:t>
            </a:r>
            <a:r>
              <a:rPr lang="en-US" dirty="0" smtClean="0">
                <a:latin typeface="Footlight MT Light" pitchFamily="18" charset="0"/>
              </a:rPr>
              <a:t>, Tape worms, </a:t>
            </a:r>
            <a:r>
              <a:rPr lang="en-US" dirty="0" err="1" smtClean="0">
                <a:latin typeface="Footlight MT Light" pitchFamily="18" charset="0"/>
              </a:rPr>
              <a:t>Shigella</a:t>
            </a:r>
            <a:r>
              <a:rPr lang="en-US" dirty="0" smtClean="0">
                <a:latin typeface="Footlight MT Light" pitchFamily="18" charset="0"/>
              </a:rPr>
              <a:t> (dysentery), E. coli, Salmonella </a:t>
            </a:r>
            <a:r>
              <a:rPr lang="en-US" dirty="0" err="1" smtClean="0">
                <a:latin typeface="Footlight MT Light" pitchFamily="18" charset="0"/>
              </a:rPr>
              <a:t>Typhi</a:t>
            </a:r>
            <a:r>
              <a:rPr lang="en-US" dirty="0" smtClean="0">
                <a:latin typeface="Footlight MT Light" pitchFamily="18" charset="0"/>
              </a:rPr>
              <a:t> (typhoid Fever), Poliovirus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Cholera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Dispersed through public bath houses</a:t>
            </a:r>
            <a:endParaRPr lang="en-US" dirty="0"/>
          </a:p>
        </p:txBody>
      </p:sp>
      <p:pic>
        <p:nvPicPr>
          <p:cNvPr id="6" name="Picture 5" descr="unsanit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86200"/>
            <a:ext cx="3519488" cy="2342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affect water quality, nutrient and oxygen availability, reduce sunlight, reduce vegetation, severely impair aquatic life</a:t>
            </a:r>
          </a:p>
          <a:p>
            <a:r>
              <a:rPr lang="en-US" dirty="0" smtClean="0"/>
              <a:t>Makes water purification processes difficult </a:t>
            </a:r>
            <a:endParaRPr lang="en-US" dirty="0"/>
          </a:p>
        </p:txBody>
      </p:sp>
      <p:pic>
        <p:nvPicPr>
          <p:cNvPr id="5" name="Content Placeholder 4" descr="sediment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86000"/>
            <a:ext cx="4206983" cy="2799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Tide</a:t>
            </a:r>
            <a:endParaRPr lang="en-US" dirty="0"/>
          </a:p>
        </p:txBody>
      </p:sp>
      <p:pic>
        <p:nvPicPr>
          <p:cNvPr id="4" name="Content Placeholder 3" descr="red tide.ht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209800"/>
            <a:ext cx="2743200" cy="3662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Naturally occurring </a:t>
            </a:r>
            <a:r>
              <a:rPr lang="en-US" dirty="0" err="1" smtClean="0"/>
              <a:t>dinoflagellate</a:t>
            </a:r>
            <a:r>
              <a:rPr lang="en-US" dirty="0" smtClean="0"/>
              <a:t> blooms</a:t>
            </a:r>
          </a:p>
          <a:p>
            <a:r>
              <a:rPr lang="en-US" dirty="0" smtClean="0"/>
              <a:t>Unicellular </a:t>
            </a:r>
            <a:r>
              <a:rPr lang="en-US" dirty="0" err="1" smtClean="0"/>
              <a:t>protists</a:t>
            </a:r>
            <a:endParaRPr lang="en-US" dirty="0" smtClean="0"/>
          </a:p>
          <a:p>
            <a:r>
              <a:rPr lang="en-US" dirty="0" smtClean="0"/>
              <a:t>Can have bioluminescence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dinoflagellates</a:t>
            </a:r>
            <a:r>
              <a:rPr lang="en-US" dirty="0" smtClean="0"/>
              <a:t> produce neurotoxins dangerous to animals and humans</a:t>
            </a:r>
          </a:p>
          <a:p>
            <a:r>
              <a:rPr lang="en-US" dirty="0" smtClean="0"/>
              <a:t>Can cause respiratory irritation and failure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infrastructure be a source of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smtClean="0"/>
              <a:t>In groups of 2-3, discuss whether or not you think infrastructure of any size can act as a source of pollution in a body of water.</a:t>
            </a:r>
          </a:p>
          <a:p>
            <a:r>
              <a:rPr lang="en-US" dirty="0" smtClean="0"/>
              <a:t>Support your claim with evidence by providing an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Glen Canyon Dam 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87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</a:t>
            </a:r>
            <a:r>
              <a:rPr lang="en-US" dirty="0" smtClean="0"/>
              <a:t>REAP strategy with the 2 resources below </a:t>
            </a:r>
            <a:r>
              <a:rPr lang="en-US" dirty="0" smtClean="0"/>
              <a:t>regarding </a:t>
            </a:r>
            <a:r>
              <a:rPr lang="en-US" dirty="0" smtClean="0"/>
              <a:t>the Glen Canyon Dam on the Colorado </a:t>
            </a:r>
            <a:r>
              <a:rPr lang="en-US" dirty="0" smtClean="0"/>
              <a:t>River</a:t>
            </a:r>
          </a:p>
          <a:p>
            <a:pPr lvl="2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www.earthmagazine.org/article/releasing-flood-controversy-colorado-river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http://video.nationalgeographic.com/video/glen-canyon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Answer the questions on the next slide.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glen canyon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53000" y="2514600"/>
            <a:ext cx="3627793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Qualities</a:t>
            </a:r>
            <a:endParaRPr lang="en-US" dirty="0"/>
          </a:p>
        </p:txBody>
      </p:sp>
      <p:pic>
        <p:nvPicPr>
          <p:cNvPr id="5" name="Content Placeholder 4" descr="sal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2438400" cy="1875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AutoShape 2" descr="data:image/jpeg;base64,/9j/4AAQSkZJRgABAQAAAQABAAD/2wCEAAkGBhQSEBUUEhQVFBMWGRUVFxYYFxsVFRUXFRoYGBYaFBgXHCcfFxojGRgVHy8gIycpLCwsFx4xNTAqNSYrLCkBCQoKDgwOGg8PGiokHSEtLCwqLCksLCwsLCwsLCwsKSwsLCwsLCwsLCwpLCwsLCwsLCwsLCkpKSkpLCwpLCwsLP/AABEIAKAA0AMBIgACEQEDEQH/xAAcAAACAgMBAQAAAAAAAAAAAAAABQQGAgMHAQj/xABDEAACAQMCAwYCBgcFCAMAAAABAgMABBESIQUGMRMiQVFhcQeRFDJygbHwI0JSoaLB0RYkYoLxM0NUY5KT0uEVU7L/xAAaAQACAwEBAAAAAAAAAAAAAAAAAgEDBAUG/8QALBEAAgICAgIBAgQHAQAAAAAAAAECEQMhBBIxQVETMhUiYXEUQlKRobHRBf/aAAwDAQACEQMRAD8A7jRRRQAUUUUAFFFFABRRXmaAPaK8zWqa5C+tBNWbqK8zWDXCggEjJ6DIycdcCgg2UVrW4U9CKz1UE1R7RSHmTnizsFzczKjYyEHekb2Qb/edqofEPiLxC7QmzgWxt/8Ai7pgDp81Q7D+KoboEm/B0PmHmu1sY9d1MsY8ATl2+wg3b7hVWtfjhwxzhpJYgejSRMFb1BGdveuaRcXso59SJPxniBwe0YMy6h+wCD3R4bNjzFWOTlfi/Ek/vzw8PtTnKaVeTB9ycHbxYe1QnfoZxSW3s6rb8zWrxCVbiExnbX2i6c+Wc7H0qdb3KSKGRldT0ZSGU+xGxrk/DvhnwCIiOS4jnlO3fuVDE+QWMgD261V7/glzw/jJtOCTOvaxCbQzBowAGJDFsgjbZj+1jNMIfQtFcYj+K/FrMY4hw4uB1kTKbeJJUOh/dVn5f+N/Drk6Wka3fymAC+HR1JX5kdKAL+TXtc94v8TRNdR2nC9FxKWUyzfWghjBGo5H12xkbbb+Jq6C+JPpSuSQyg2TqKKKYUKKKKACiivKAPaKK03MwVe90oBKzKWXSM1H+njTvt+FJ729Ge6T7da0Sz5UAH5/yqGzbDitpWTb7iW2x2FRI74tnyPX3qA5NYB8VW5s3x48VGhfz5zZcZgtLRuyknDs9w2ywRRDMj58DjJz4AeopdyrH9JPaWSiC3UlDdyr217dY+syPLnskz7+1PeI2omgeF89nKpVgDgkHyPgelR5uKQ8OswXbRDGqxjbLNgYAXzY4J+dMp2Zpcbq3L0WRZce/maWc2c6Jw+ymkZ07XSRChI1O52XC9SoO5PTaqZwrj/FeKlvoES2dv0+ky5Zj4dzIwT6KDj9qrRy18HbaBzNds19cncvMMqD17qEn+ImmRly5ItUjlXJsdzOqtY2Pb3bFmlv7nvorkn/AGWrujAA3OWyTsKaczfD26ae2jvLwz3Vwzvjc28EUIBcldixJIUY09D1rrPF/iHw+zIjadGcd0QwjtZM+QSPOn2OK51zLzXNxC5W4sLSRZLESK/bkRl1lXePsgdRYaQw3zv03FRLWyqNtpejK85TktLGcx3ksfZxO4W3jS1UsgJHaFcu/wB7VNs+Q7WSOJ50kmcojHtZpJAGZQWwC225NVi45vS5Ux3XEUhjcYeOG2kUsD1UyS7jyO1W+0534cqAC7jwoAGS2cKMb7ZJ2rLNzo3444bvRLbkyxK6fokGPSMA/wDUNx86Xt8MeH/8Pp+zI4x/FW/+3tv1EV2U69oLaQpjzzjJHrinPCuKw3UfaQSCRMkZHgfIg7g+hqtucdlyWKWtCBfhvZjdROh8Cs8gx6jelHFOSnU9+GPiMPjqAivlH+GVMCY/a3NdAxXpoWWSB4YP0UjkXhlok7fQp7mEjDzWkigZA7o160zgE+De1dNtJwp3GfGlStW5Zab6luxHhpUWOK6DelCXQLYFVW84vHFo7RwutgiA9XduiqB1NWDh0RPeNXxyORjnhUFdjGiiirzKFeE1hK+N/CobX2UJIx/OgZRbI9/ffssfupXPcE9ST18elTIbUSEnPTw8aWXowxFJI6eCEE+vsIz1NY6snFatfhWN1xGOGJ5ZGCIgJZjtj+pPl4mkWzY9bNsj7E7ADcnoAB1Jz4VSeL/FK2R+yt1e7lJwBGO6T5BsZb/KDSHj/FpOIFe07WK0c5gtYxm7vAP1yOiR9e+3dHgGINWHgvLtyq6UaLhsRGNFsoe5Yf8ANuZMtn7O3oKtjicjm5ebWoHp52vI1L3PCLmOIblly2PVgUFJXvxxriMAjR/oNsNcmtcBnO+lgCRkkKoGdwD51ahyvJGNVtfXqTD6rSTGaMnwEiPsVzjpTbjHNhPLst2yKkxjeNlGwWfUYWI9Q2SParOnR2zJLkTyRqxd/b5xO1tw2Bru4QaWx3LeHG36Rumx8Bjod6rnCBecTvrqHiN25ht8I8Vs/ZxO7HGjYZZQA2fs9at3w+thZcIhCrhmTt3I+szuNYz66dKiqd8NuMQQWjyzzwrLNLJJIC4DDfADAnP7R6eNVZZurRZiwbSl4LTc29rwy2klggjj0jA0jMkjHZF1HLHLEDGfOk17BJZcInbWRcsDK7jY9tMw1aT12zpHtWMXGE4nexLCS9rbHtpGwQHl6RKARuF+t/oKZ87jVDDF/wDdc26H7IbW37lrHbTSZ0Eo03Hx4Qt7GCylW3t7c3N9IocvJ3sA7GSaZslVBB2WrB3YWtY544ZJp2dDIsaoodVaQYBBOMDHXO2ahcctv75avqMfbC4s2dThx2qF4yD4EMhI9TVS5h4jxK3vbOJlSdojIYJG7gui66cPuAJQuVxnJJ8c08V2Kckulo66pqs3dqLXiMcyYWK7zBKBsBOoLQvjoCwDIT7edKuGfFiHtOxvYpLKYbESAlRnzOAVHqRj1q0cY4el3asivs4DRyKQ2llIaN0I2OGANJTj5H7Rn9rJuBXmar0E3EgoV4rMsBgv20gDeGdIQ6c9cUwsRdZHbfRwPER9oT9zOQP3VW1RcpfoTwKU8zczR2UQd8s7HTFEu7yv4ADy6ZPqPPFY8yczLaKqqpmuZTphgX60jHYZ8lB6n5VN5M5BdJTe8QYS3rjYDeO3Q/qRDzHQn39SbMeJy2ynPnUdLyLOS/h/LNMt/wAU71x9aKH/AHduv6oA6avw9TvXTVXHSvQK9ralRzJSbCiitc0mBmpFI15D4ljjypVdXO4C/h4UxuLvK9PKkczMW2z1pZM38eF/cefSyDkVGlfxPXrUh7fSD5iojdd6rdnQgl5RiOvSqZ8QpNVzaWzAmFhPcOnhMbdC6RnHmVII/wAY8cVdlbH5/nS3mvloX0SYcxTwsXglXqjbdfNThflmphRXyVKUKiauXuBxWtl9Oum/STLHJJIE1OxlC9nFCq9EGpVVF9PuRt8Q3hklne2Y2K9osRaF4mkZSqIDKScMXLagyjAQ41HaplzxLiLxJFxDhYvREwYPBP2auV+qXiXZvA4wBnwr3hr8WmnQPHItg8jGaK7aO4Yxndw2FUhSuyKAdwcmtCm6pHEeNryh1ybzAL39DNH2F3o7fQqsIzCzlYypffJGGwcZDZ88Juf7iKcx8Gs8FpJe2u2XcRIG1yFj4OWOcew/WrJOL8Q4sjvbzR2NiXaIaVb6WyxkDcnZCR5EY6b004Dy1BZx6IEwWOXdjqkkPm7ePjt0HlSSm62X4OM5u/Q4kwqhVGlVAVQPADZcewApLPynZSSdpJaws+2Toxn3A2J9cU6SIkE9RWor/pVTvydXrFrqc4+H5FtcX1qxCrFLrXJCjS+VB38MCP51NuuaILvidnbxyKVid5WYfUaQIVjRD0J3Y5p/xj4f2N5MJZ427QgAlXKagowNQ861cZ5AgNkYLRVhdGWWFx9YSpupZzuc7jJ6ZpXBN9jP+eMenpG/no6bIzDYwSQTg+I7ORdWP8pI++p/FeFW/ErQozKY5BrilU5CMB3JFPhg9fTIPpRuJc0XN/bvZQWkvbyKEnaQaIoDkazqPqM+Gx8anS/C2aOPsLe+kjtZAomjI1aiB+kMRz3Qxz3TjrvmljBpbEnLs31V2ixciRw8Z4Whv4UnkiLQNIwyzFMYZJBvuCuSDuc1EuPhBPasW4VfPAuc9hN+ki9sjoPdT71auX7NbS3SCFdMUS4UdST1LMfFiSSfem9jMS2STgZrRpmT6Uo7OZtxXjFttdcO+kAf722br/l3/AVjHzJxK77lnw6SEnYy3J0pH66SBq/f7V11HB3FZYpPpx+A+vOqsp3JXw8W0Y3Fw/0m+f687dEB/VhB+quNs9T6DarjivaKsKQooooA8qJc2hO4OPeplYyHaglOhLcwEAkNnx2qDExBz4/1ppdumcYx+fKlMx386VnTwvstmEhOc1HcddvyKlKc9elaG671W0aoutGCxZ9fSi6uo7ZczypF9sgfk+lR+OXjQ2sskeNaqzL7hSRXM+VYbOSJLzi0N5M8hZhMytLanvEY/RZKkEHIbFXQxqrZh5PKlGXSJc7z4o2CHHbq32QxH7hVf45z+90YV4c0iS9pnJUqjjSQNTMujQCdTatsCrxwTnLgcaYhktIfMdn2R+/UoJplxfm3htxbSwG+tlEsbxk9qu2tSueu+M5qdL0Y/rZH5f8AopFvzPfRy3E85W7s1CoGtwssay6UwIuyJYDPaatXTunxFa7f4s24AMsM6qf1uyIA9c5INS+WYLSyht0XjcCiKSSadY2jVbjXjSrZY4ACgdDseg61cZfihw3otyspPRYleZj6AIp+VTa+BVOa8SaK/wAK+JdhN3VuFBONn7n3b7U+kwdx7+/tVI+IXGLe6tZ2ThbkojN9ImjW17PwDqT+kc5IwuMGm/w5LPwqAybtpGCeunfH7gKiUNWaMHJfdRlux2HxUlZARv1/PWo2nwrIDNUI6skmShINJA+dRSCetMOz7gO3jmoj4zt/SmaKYNejfayaR5jFbBIQe4Tp8j13qNAOudxWcTYapsWUdtj2wbCAHrUlWz0pXbW0g7w8fmBTKGPSAPyac5mRJPTNlFFFBWFFFFABUe7YgbVvJqDdXhHTegaCtiu5ueuRv0++ohGx8jTuC0D95ht6/wBajX0UXQHBz08KVo6EMqT60LQTjfy+XvUV33qdK+BgHOfvqCwyarZshs9vYe0gkQ9GQj57fzqg/De+YWNtHk4Vr+Jlzga1aCVT74L/ADNdGthkN9lvwrkfBeLpbCWLd5l4hMyQpvI6SQsmQD0GQm5rXhfhv5OH/wCivzyS/p/6dqs+y7BpJkVlRNZymsgKMnAwSdh0FIOaeaLGyFrps1m+lEGMLEid0lAT3lzq764XGT6Ui4VLxqWbKyRWdsYxjupckHIGPAlzuc9APOnd1ybK8kRuOIXMjDDKwSFBG3iYx2Z0H1BzRONyZRjf5EXRODQA5EMQPmI1B/Ct0oCIcDHtt+FV5eRF8b3iDHwJuW29dgKWX3K00akx8TvhgEnWYpl28w0ecffSRVssk6RRvihxEmG8IJ+rbwAZ2Jkldz/DGvzq9ctWYisoo+mlQOu+wA/ka45xm/kmuI7RpY5y91G7OoKv+jUJh1BK4wzEYOdjnrXcWTSqjp3Rn3O5/Grc0tMjgwvJH9m/7mnqfat7KBWlMZrZEpz8/XpWJHoJGbOQcb+1bbaDUfGsQATjHtW6BcdOv86cok9aC8hCjunfoRUW3bDj38aYldXUbjx8D91ZWECvnOQRUtbKlk6xdky2nLMAPqgb1NrVb24UYFbaY58mm9BRRRQKFFFFAGLDyqG8DE7jb5ip1eGglSohSOAAq+VJroY8KdXNlk5U4NLZ7aUnGk/dUM2YJJeyHpAX8/hUZvTrTv6DojLHA23ycAfPYVHiSEAlpI1z5uuw+dL1NC5EFZEsV72M9QR865Bf8Kjbid6TrWVTaSpIr6HVXdIpQPA5EgO/TTXY7a+tUfJurf27VP8AyrkXM1wg4tIY5FfVZvkqwYZibtACVJxtGDV+L7X+6OXzZqeROPwy6cM4fxGNAIbyKRT0E9vqYYPi8bDPypgLPi0YjSSeymYHIdkmVsHwKpscdPOp/CiWTCnB74DYzgnoceODjatkLXUNsGuylxcRpI5EKlO00gsqqCPrHp0xv0q3IqkZMDbxo2R8K4m3+0voI/SG1zj/ADSyH8KUcd5MjdS1zPc3RA+rJJoiyf8AlQhVO/nmp3LXM17dRGSS2FuI5WDh0lDSw6Cw7BWAYSKSinIwxBx5VG5l4qPoTyjIBTWFYFWHdLAMp3U9Bg0mJXIszyqDo5zwe1STinD4UUKscU0+AMKDNI7DA+xorrPED3j5VyzlTiNvb8fna4mjiSCKOBTI2kExpGjAeuVauh3nN1g7ZW9tv+6o+eTSZXa0auE1CbcvgkquBnx8K3Q5A/IqBHx60bIW6tmA32nj/wDKp0V/G4Gh43H+F1b5YNUUdN5E/ZugkXfPl5UGQattvCsgPL+o/dXiQADJ6/nFSLaGfYt9UdPPrUu3twgwo/8AdJraZgepp5EMKKcw5U46Mq9oooKAooooAKKKKACiiigBXzFZtJCQrlCCGzvuB1Bwc1RX4bc6jiR9ts9owGPTeumOgIwehquXVsFcgVzOa5walF6FlCyp3PAppUZJZNaHGpGZmU+4Ox6Cl6fDyMZ/RW//AG1/DTV1ZcV5mud9fJ8i9EVa35GiUgtHb+WOxQ9fuqoc1cJSDiNqsaqokiuoTpQICSjgZ0gZPfWurk1zv4oDRPZTfsXKDPo4Ut/+K3cHNJ5GmxJKmi8co3GuCNvNVb/qVTToy/3xn7ZTHHEoaIBSUfJfWxHeGU/VI361R+XOPw2dlCLp1jOBGAepKd3uqMk7YNKk+JsUXF2uJJXS0aIIEELK0jqANbZXvY3w2emBXfytWLgi+n7HQuYLOW+S0nsrsRxo6zHClknTbAOCDjGrY7HO/QUm5wYMI4s7SSxqd/1WkXV/CGrfafFrh0y4WZkXoGkjdI8+RcjSD7mkfOPFl2kjdHWKOeXKMHAKRSad1JA7zJ86jDSTZOdN0v1K78PeEfTDeXRIBluHIJGQVyT+Lfuqyf2NJO5T5dfuAo+E9l2fCoT+3rc/ex/kBVpavO8zNKOVpDKKkrKaeS9R7yRnGcZVd/favB8Ooj1igOcdUG3tgVcRWXWsv8RkXsZQRVuH8grC4khCxuM4Kswxq643xvTmPgd51V8j3z+NN4jTfhed608fLLJNKTLFGtplesVu1kAki1DrnGM/eP6Va7aVmXLLpPlnNbaK7EYteyW2/LPaKKKcgKKKKACiiigAooooA8pDetlzT5l2pNe2enxzmudz03FV4JQuNY6fKpDR4G1Y4xXGIaOa/Erna8snEdvDhSoY3DKXGT+qv6oI9d965FxTmO4uW1TzPIQcjLbDHko2Hyr6kz+c1qaBM5Kpq8DpXPzxW7By4Yo1038kHzrb8wRSIDO92LhS36RHEkbBtwBGWQx42+q2DUpo2kcFvpsyf4YnBI93dsfdmu/iBfBV+Q/pW7WfM/OrJc9S31/yPHJKKpHCBal+7Fwm6dSMZleZvvwoRQc79TUyTkK7udCxcPWxXASSUykF1OnJZdW/Q5GN812pmJrAsaX8QktRQSm5eTRw3h6W9vFBGSViRU1EYLEdSQOma34rFhWSrWGc3OTlLyytHumvQtbEFZItLRNHsIp7ZRYWltlb5NOFGK6vAxfzsfwjKiiiuqKFFFFABRRRQAUUUUAFFFFABWuWAN1rZRUSipKmBFayUA4HhSUjrVjNRxYLmsHI4veuiQ1leIoMVWP6Gn7Ir0Wq4xis34fP5QuivCE+ANbHtCoBI69KsKxgdBWE1uGG9P8Ah9LzsnQhS3oazPUDpTyO0UVuC0Q4Df3MNFXK460U7uOGhjkGtX/xHrWaXDyp6VhSFqoTU+DhxIzU6C0VRjGa3gVrw8H3MLI9rbaKkV7RXRhBQXVEPYUUUU4BRRRQAUUUUAFFFFA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has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05400"/>
            <a:ext cx="3124200" cy="1479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data:image/jpeg;base64,/9j/4AAQSkZJRgABAQAAAQABAAD/2wCEAAkGBhQSEBUUEhQVFBMWGRUVFxYYFxsVFRUXFRoYGBYaFBgXHCcfFxojGRgVHy8gIycpLCwsFx4xNTAqNSYrLCkBCQoKDgwOGg8PGiokHSEtLCwqLCksLCwsLCwsLCwsKSwsLCwsLCwsLCwpLCwsLCwsLCwsLCkpKSkpLCwpLCwsLP/AABEIAKAA0AMBIgACEQEDEQH/xAAcAAACAgMBAQAAAAAAAAAAAAAABQQGAgMHAQj/xABDEAACAQMCAwYCBgcFCAMAAAABAgMABBESIQUGMRMiQVFhcQeRFDJygbHwI0JSoaLB0RYkYoLxM0NUY5KT0uEVU7L/xAAaAQACAwEBAAAAAAAAAAAAAAAAAgEDBAUG/8QALBEAAgICAgIBAgQHAQAAAAAAAAECEQMhBBIxQVETMhUiYXEUQlKRobHRBf/aAAwDAQACEQMRAD8A7jRRRQAUUUUAFFFFABRRXmaAPaK8zWqa5C+tBNWbqK8zWDXCggEjJ6DIycdcCgg2UVrW4U9CKz1UE1R7RSHmTnizsFzczKjYyEHekb2Qb/edqofEPiLxC7QmzgWxt/8Ai7pgDp81Q7D+KoboEm/B0PmHmu1sY9d1MsY8ATl2+wg3b7hVWtfjhwxzhpJYgejSRMFb1BGdveuaRcXso59SJPxniBwe0YMy6h+wCD3R4bNjzFWOTlfi/Ek/vzw8PtTnKaVeTB9ycHbxYe1QnfoZxSW3s6rb8zWrxCVbiExnbX2i6c+Wc7H0qdb3KSKGRldT0ZSGU+xGxrk/DvhnwCIiOS4jnlO3fuVDE+QWMgD261V7/glzw/jJtOCTOvaxCbQzBowAGJDFsgjbZj+1jNMIfQtFcYj+K/FrMY4hw4uB1kTKbeJJUOh/dVn5f+N/Drk6Wka3fymAC+HR1JX5kdKAL+TXtc94v8TRNdR2nC9FxKWUyzfWghjBGo5H12xkbbb+Jq6C+JPpSuSQyg2TqKKKYUKKKKACiivKAPaKK03MwVe90oBKzKWXSM1H+njTvt+FJ729Ge6T7da0Sz5UAH5/yqGzbDitpWTb7iW2x2FRI74tnyPX3qA5NYB8VW5s3x48VGhfz5zZcZgtLRuyknDs9w2ywRRDMj58DjJz4AeopdyrH9JPaWSiC3UlDdyr217dY+syPLnskz7+1PeI2omgeF89nKpVgDgkHyPgelR5uKQ8OswXbRDGqxjbLNgYAXzY4J+dMp2Zpcbq3L0WRZce/maWc2c6Jw+ymkZ07XSRChI1O52XC9SoO5PTaqZwrj/FeKlvoES2dv0+ky5Zj4dzIwT6KDj9qrRy18HbaBzNds19cncvMMqD17qEn+ImmRly5ItUjlXJsdzOqtY2Pb3bFmlv7nvorkn/AGWrujAA3OWyTsKaczfD26ae2jvLwz3Vwzvjc28EUIBcldixJIUY09D1rrPF/iHw+zIjadGcd0QwjtZM+QSPOn2OK51zLzXNxC5W4sLSRZLESK/bkRl1lXePsgdRYaQw3zv03FRLWyqNtpejK85TktLGcx3ksfZxO4W3jS1UsgJHaFcu/wB7VNs+Q7WSOJ50kmcojHtZpJAGZQWwC225NVi45vS5Ux3XEUhjcYeOG2kUsD1UyS7jyO1W+0534cqAC7jwoAGS2cKMb7ZJ2rLNzo3444bvRLbkyxK6fokGPSMA/wDUNx86Xt8MeH/8Pp+zI4x/FW/+3tv1EV2U69oLaQpjzzjJHrinPCuKw3UfaQSCRMkZHgfIg7g+hqtucdlyWKWtCBfhvZjdROh8Cs8gx6jelHFOSnU9+GPiMPjqAivlH+GVMCY/a3NdAxXpoWWSB4YP0UjkXhlok7fQp7mEjDzWkigZA7o160zgE+De1dNtJwp3GfGlStW5Zab6luxHhpUWOK6DelCXQLYFVW84vHFo7RwutgiA9XduiqB1NWDh0RPeNXxyORjnhUFdjGiiirzKFeE1hK+N/CobX2UJIx/OgZRbI9/ffssfupXPcE9ST18elTIbUSEnPTw8aWXowxFJI6eCEE+vsIz1NY6snFatfhWN1xGOGJ5ZGCIgJZjtj+pPl4mkWzY9bNsj7E7ADcnoAB1Jz4VSeL/FK2R+yt1e7lJwBGO6T5BsZb/KDSHj/FpOIFe07WK0c5gtYxm7vAP1yOiR9e+3dHgGINWHgvLtyq6UaLhsRGNFsoe5Yf8ANuZMtn7O3oKtjicjm5ebWoHp52vI1L3PCLmOIblly2PVgUFJXvxxriMAjR/oNsNcmtcBnO+lgCRkkKoGdwD51ahyvJGNVtfXqTD6rSTGaMnwEiPsVzjpTbjHNhPLst2yKkxjeNlGwWfUYWI9Q2SParOnR2zJLkTyRqxd/b5xO1tw2Bru4QaWx3LeHG36Rumx8Bjod6rnCBecTvrqHiN25ht8I8Vs/ZxO7HGjYZZQA2fs9at3w+thZcIhCrhmTt3I+szuNYz66dKiqd8NuMQQWjyzzwrLNLJJIC4DDfADAnP7R6eNVZZurRZiwbSl4LTc29rwy2klggjj0jA0jMkjHZF1HLHLEDGfOk17BJZcInbWRcsDK7jY9tMw1aT12zpHtWMXGE4nexLCS9rbHtpGwQHl6RKARuF+t/oKZ87jVDDF/wDdc26H7IbW37lrHbTSZ0Eo03Hx4Qt7GCylW3t7c3N9IocvJ3sA7GSaZslVBB2WrB3YWtY544ZJp2dDIsaoodVaQYBBOMDHXO2ahcctv75avqMfbC4s2dThx2qF4yD4EMhI9TVS5h4jxK3vbOJlSdojIYJG7gui66cPuAJQuVxnJJ8c08V2Kckulo66pqs3dqLXiMcyYWK7zBKBsBOoLQvjoCwDIT7edKuGfFiHtOxvYpLKYbESAlRnzOAVHqRj1q0cY4el3asivs4DRyKQ2llIaN0I2OGANJTj5H7Rn9rJuBXmar0E3EgoV4rMsBgv20gDeGdIQ6c9cUwsRdZHbfRwPER9oT9zOQP3VW1RcpfoTwKU8zczR2UQd8s7HTFEu7yv4ADy6ZPqPPFY8yczLaKqqpmuZTphgX60jHYZ8lB6n5VN5M5BdJTe8QYS3rjYDeO3Q/qRDzHQn39SbMeJy2ynPnUdLyLOS/h/LNMt/wAU71x9aKH/AHduv6oA6avw9TvXTVXHSvQK9ralRzJSbCiitc0mBmpFI15D4ljjypVdXO4C/h4UxuLvK9PKkczMW2z1pZM38eF/cefSyDkVGlfxPXrUh7fSD5iojdd6rdnQgl5RiOvSqZ8QpNVzaWzAmFhPcOnhMbdC6RnHmVII/wAY8cVdlbH5/nS3mvloX0SYcxTwsXglXqjbdfNThflmphRXyVKUKiauXuBxWtl9Oum/STLHJJIE1OxlC9nFCq9EGpVVF9PuRt8Q3hklne2Y2K9osRaF4mkZSqIDKScMXLagyjAQ41HaplzxLiLxJFxDhYvREwYPBP2auV+qXiXZvA4wBnwr3hr8WmnQPHItg8jGaK7aO4Yxndw2FUhSuyKAdwcmtCm6pHEeNryh1ybzAL39DNH2F3o7fQqsIzCzlYypffJGGwcZDZ88Juf7iKcx8Gs8FpJe2u2XcRIG1yFj4OWOcew/WrJOL8Q4sjvbzR2NiXaIaVb6WyxkDcnZCR5EY6b004Dy1BZx6IEwWOXdjqkkPm7ePjt0HlSSm62X4OM5u/Q4kwqhVGlVAVQPADZcewApLPynZSSdpJaws+2Toxn3A2J9cU6SIkE9RWor/pVTvydXrFrqc4+H5FtcX1qxCrFLrXJCjS+VB38MCP51NuuaILvidnbxyKVid5WYfUaQIVjRD0J3Y5p/xj4f2N5MJZ427QgAlXKagowNQ861cZ5AgNkYLRVhdGWWFx9YSpupZzuc7jJ6ZpXBN9jP+eMenpG/no6bIzDYwSQTg+I7ORdWP8pI++p/FeFW/ErQozKY5BrilU5CMB3JFPhg9fTIPpRuJc0XN/bvZQWkvbyKEnaQaIoDkazqPqM+Gx8anS/C2aOPsLe+kjtZAomjI1aiB+kMRz3Qxz3TjrvmljBpbEnLs31V2ixciRw8Z4Whv4UnkiLQNIwyzFMYZJBvuCuSDuc1EuPhBPasW4VfPAuc9hN+ki9sjoPdT71auX7NbS3SCFdMUS4UdST1LMfFiSSfem9jMS2STgZrRpmT6Uo7OZtxXjFttdcO+kAf722br/l3/AVjHzJxK77lnw6SEnYy3J0pH66SBq/f7V11HB3FZYpPpx+A+vOqsp3JXw8W0Y3Fw/0m+f687dEB/VhB+quNs9T6DarjivaKsKQooooA8qJc2hO4OPeplYyHaglOhLcwEAkNnx2qDExBz4/1ppdumcYx+fKlMx386VnTwvstmEhOc1HcddvyKlKc9elaG671W0aoutGCxZ9fSi6uo7ZczypF9sgfk+lR+OXjQ2sskeNaqzL7hSRXM+VYbOSJLzi0N5M8hZhMytLanvEY/RZKkEHIbFXQxqrZh5PKlGXSJc7z4o2CHHbq32QxH7hVf45z+90YV4c0iS9pnJUqjjSQNTMujQCdTatsCrxwTnLgcaYhktIfMdn2R+/UoJplxfm3htxbSwG+tlEsbxk9qu2tSueu+M5qdL0Y/rZH5f8AopFvzPfRy3E85W7s1CoGtwssay6UwIuyJYDPaatXTunxFa7f4s24AMsM6qf1uyIA9c5INS+WYLSyht0XjcCiKSSadY2jVbjXjSrZY4ACgdDseg61cZfihw3otyspPRYleZj6AIp+VTa+BVOa8SaK/wAK+JdhN3VuFBONn7n3b7U+kwdx7+/tVI+IXGLe6tZ2ThbkojN9ImjW17PwDqT+kc5IwuMGm/w5LPwqAybtpGCeunfH7gKiUNWaMHJfdRlux2HxUlZARv1/PWo2nwrIDNUI6skmShINJA+dRSCetMOz7gO3jmoj4zt/SmaKYNejfayaR5jFbBIQe4Tp8j13qNAOudxWcTYapsWUdtj2wbCAHrUlWz0pXbW0g7w8fmBTKGPSAPyac5mRJPTNlFFFBWFFFFABUe7YgbVvJqDdXhHTegaCtiu5ueuRv0++ohGx8jTuC0D95ht6/wBajX0UXQHBz08KVo6EMqT60LQTjfy+XvUV33qdK+BgHOfvqCwyarZshs9vYe0gkQ9GQj57fzqg/De+YWNtHk4Vr+Jlzga1aCVT74L/ADNdGthkN9lvwrkfBeLpbCWLd5l4hMyQpvI6SQsmQD0GQm5rXhfhv5OH/wCivzyS/p/6dqs+y7BpJkVlRNZymsgKMnAwSdh0FIOaeaLGyFrps1m+lEGMLEid0lAT3lzq764XGT6Ui4VLxqWbKyRWdsYxjupckHIGPAlzuc9APOnd1ybK8kRuOIXMjDDKwSFBG3iYx2Z0H1BzRONyZRjf5EXRODQA5EMQPmI1B/Ct0oCIcDHtt+FV5eRF8b3iDHwJuW29dgKWX3K00akx8TvhgEnWYpl28w0ecffSRVssk6RRvihxEmG8IJ+rbwAZ2Jkldz/DGvzq9ctWYisoo+mlQOu+wA/ka45xm/kmuI7RpY5y91G7OoKv+jUJh1BK4wzEYOdjnrXcWTSqjp3Rn3O5/Grc0tMjgwvJH9m/7mnqfat7KBWlMZrZEpz8/XpWJHoJGbOQcb+1bbaDUfGsQATjHtW6BcdOv86cok9aC8hCjunfoRUW3bDj38aYldXUbjx8D91ZWECvnOQRUtbKlk6xdky2nLMAPqgb1NrVb24UYFbaY58mm9BRRRQKFFFFAGLDyqG8DE7jb5ip1eGglSohSOAAq+VJroY8KdXNlk5U4NLZ7aUnGk/dUM2YJJeyHpAX8/hUZvTrTv6DojLHA23ycAfPYVHiSEAlpI1z5uuw+dL1NC5EFZEsV72M9QR865Bf8Kjbid6TrWVTaSpIr6HVXdIpQPA5EgO/TTXY7a+tUfJurf27VP8AyrkXM1wg4tIY5FfVZvkqwYZibtACVJxtGDV+L7X+6OXzZqeROPwy6cM4fxGNAIbyKRT0E9vqYYPi8bDPypgLPi0YjSSeymYHIdkmVsHwKpscdPOp/CiWTCnB74DYzgnoceODjatkLXUNsGuylxcRpI5EKlO00gsqqCPrHp0xv0q3IqkZMDbxo2R8K4m3+0voI/SG1zj/ADSyH8KUcd5MjdS1zPc3RA+rJJoiyf8AlQhVO/nmp3LXM17dRGSS2FuI5WDh0lDSw6Cw7BWAYSKSinIwxBx5VG5l4qPoTyjIBTWFYFWHdLAMp3U9Bg0mJXIszyqDo5zwe1STinD4UUKscU0+AMKDNI7DA+xorrPED3j5VyzlTiNvb8fna4mjiSCKOBTI2kExpGjAeuVauh3nN1g7ZW9tv+6o+eTSZXa0auE1CbcvgkquBnx8K3Q5A/IqBHx60bIW6tmA32nj/wDKp0V/G4Gh43H+F1b5YNUUdN5E/ZugkXfPl5UGQattvCsgPL+o/dXiQADJ6/nFSLaGfYt9UdPPrUu3twgwo/8AdJraZgepp5EMKKcw5U46Mq9oooKAooooAKKKKACiiigBXzFZtJCQrlCCGzvuB1Bwc1RX4bc6jiR9ts9owGPTeumOgIwehquXVsFcgVzOa5walF6FlCyp3PAppUZJZNaHGpGZmU+4Ox6Cl6fDyMZ/RW//AG1/DTV1ZcV5mud9fJ8i9EVa35GiUgtHb+WOxQ9fuqoc1cJSDiNqsaqokiuoTpQICSjgZ0gZPfWurk1zv4oDRPZTfsXKDPo4Ut/+K3cHNJ5GmxJKmi8co3GuCNvNVb/qVTToy/3xn7ZTHHEoaIBSUfJfWxHeGU/VI361R+XOPw2dlCLp1jOBGAepKd3uqMk7YNKk+JsUXF2uJJXS0aIIEELK0jqANbZXvY3w2emBXfytWLgi+n7HQuYLOW+S0nsrsRxo6zHClknTbAOCDjGrY7HO/QUm5wYMI4s7SSxqd/1WkXV/CGrfafFrh0y4WZkXoGkjdI8+RcjSD7mkfOPFl2kjdHWKOeXKMHAKRSad1JA7zJ86jDSTZOdN0v1K78PeEfTDeXRIBluHIJGQVyT+Lfuqyf2NJO5T5dfuAo+E9l2fCoT+3rc/ex/kBVpavO8zNKOVpDKKkrKaeS9R7yRnGcZVd/favB8Ooj1igOcdUG3tgVcRWXWsv8RkXsZQRVuH8grC4khCxuM4Kswxq643xvTmPgd51V8j3z+NN4jTfhed608fLLJNKTLFGtplesVu1kAki1DrnGM/eP6Va7aVmXLLpPlnNbaK7EYteyW2/LPaKKKcgKKKKACiiigAooooA8pDetlzT5l2pNe2enxzmudz03FV4JQuNY6fKpDR4G1Y4xXGIaOa/Erna8snEdvDhSoY3DKXGT+qv6oI9d965FxTmO4uW1TzPIQcjLbDHko2Hyr6kz+c1qaBM5Kpq8DpXPzxW7By4Yo1038kHzrb8wRSIDO92LhS36RHEkbBtwBGWQx42+q2DUpo2kcFvpsyf4YnBI93dsfdmu/iBfBV+Q/pW7WfM/OrJc9S31/yPHJKKpHCBal+7Fwm6dSMZleZvvwoRQc79TUyTkK7udCxcPWxXASSUykF1OnJZdW/Q5GN812pmJrAsaX8QktRQSm5eTRw3h6W9vFBGSViRU1EYLEdSQOma34rFhWSrWGc3OTlLyytHumvQtbEFZItLRNHsIp7ZRYWltlb5NOFGK6vAxfzsfwjKiiiuqKFFFFABRRRQAUUUUAFFFFABWuWAN1rZRUSipKmBFayUA4HhSUjrVjNRxYLmsHI4veuiQ1leIoMVWP6Gn7Ir0Wq4xis34fP5QuivCE+ANbHtCoBI69KsKxgdBWE1uGG9P8Ah9LzsnQhS3oazPUDpTyO0UVuC0Q4Df3MNFXK460U7uOGhjkGtX/xHrWaXDyp6VhSFqoTU+DhxIzU6C0VRjGa3gVrw8H3MLI9rbaKkV7RXRhBQXVEPYUUUU4BRRRQAUUUUAFFFFA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ohes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905000"/>
            <a:ext cx="3306424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eber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267200"/>
            <a:ext cx="3352800" cy="225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914400"/>
            <a:ext cx="2295525" cy="19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oas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124200"/>
            <a:ext cx="3673231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Glen Canyon Dam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hydrosphere, lithosphere, and biosphere like both </a:t>
            </a:r>
            <a:r>
              <a:rPr lang="en-US" b="1" dirty="0" smtClean="0"/>
              <a:t>before and after </a:t>
            </a:r>
            <a:r>
              <a:rPr lang="en-US" dirty="0" smtClean="0"/>
              <a:t>the dam was built?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Specifically how are </a:t>
            </a:r>
            <a:r>
              <a:rPr lang="en-US" dirty="0" smtClean="0"/>
              <a:t>scientists trying to fix the problems caused by the dam?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the solutions work at restoring the natural pre-dam ecosystems? Explain why or why not.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Brainstorm any other solutions that may help reduce infrastructure pollution.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6002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Answer in complete sentences!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“Water Quality Testing” 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will be doing a water quality testing lab in groups of two.  Make sure to bring a water sample!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different things can affect the quality of water?  What will you be testing for during this lab?</a:t>
            </a:r>
          </a:p>
          <a:p>
            <a:r>
              <a:rPr lang="en-US" dirty="0" smtClean="0"/>
              <a:t>How will you measure each of these variables?</a:t>
            </a:r>
          </a:p>
          <a:p>
            <a:r>
              <a:rPr lang="en-US" dirty="0" smtClean="0"/>
              <a:t>Use these resources to help answer the questions above:</a:t>
            </a:r>
          </a:p>
          <a:p>
            <a:pPr lvl="1"/>
            <a:r>
              <a:rPr lang="en-US" dirty="0" smtClean="0">
                <a:hlinkClick r:id="rId2"/>
              </a:rPr>
              <a:t>www.sustainabletable.org/267/water-quality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http://ga.water.usgs.gov/edu/characteristics.html#Hardness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“Water Quality Testing” Lab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59352"/>
          </a:xfrm>
        </p:spPr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41775" cy="654843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209800"/>
            <a:ext cx="4192588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must test the water quality of your sample by using </a:t>
            </a:r>
            <a:r>
              <a:rPr lang="en-US" i="1" dirty="0" smtClean="0"/>
              <a:t>only</a:t>
            </a:r>
            <a:r>
              <a:rPr lang="en-US" dirty="0" smtClean="0"/>
              <a:t> the materials at each station. </a:t>
            </a:r>
          </a:p>
          <a:p>
            <a:r>
              <a:rPr lang="en-US" dirty="0" smtClean="0"/>
              <a:t>Record your data for each of the tests.</a:t>
            </a:r>
          </a:p>
          <a:p>
            <a:r>
              <a:rPr lang="en-US" dirty="0" smtClean="0"/>
              <a:t>After you have finished testing, create a Google Doc with: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 brief description of where you got your water sample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 data table with your results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 conclusion describing your data and your analysis of the quality of the water as compared to the pure water control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Share your document with me!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194175" cy="44958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Do not drink or taste your water sample.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Do not place the </a:t>
            </a:r>
            <a:r>
              <a:rPr lang="en-US" b="1" i="1" dirty="0" err="1" smtClean="0">
                <a:solidFill>
                  <a:srgbClr val="FF0000"/>
                </a:solidFill>
              </a:rPr>
              <a:t>Vernier</a:t>
            </a:r>
            <a:r>
              <a:rPr lang="en-US" b="1" i="1" dirty="0" smtClean="0">
                <a:solidFill>
                  <a:srgbClr val="FF0000"/>
                </a:solidFill>
              </a:rPr>
              <a:t> probes in any other solution except your water sample when testing and distilled water when not in use.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Do not touch the water sample when testing for specific conductivity in case of shock.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Do not spill water samples on computers!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Water Distribution on Earth</a:t>
            </a:r>
            <a:endParaRPr lang="en-US" dirty="0"/>
          </a:p>
        </p:txBody>
      </p:sp>
      <p:pic>
        <p:nvPicPr>
          <p:cNvPr id="1026" name="Picture 2" descr="http://ga.water.usgs.gov/edu/pictures/watercyclekids/earth-water-distribution-kids-screen.png"/>
          <p:cNvPicPr>
            <a:picLocks noChangeAspect="1" noChangeArrowheads="1"/>
          </p:cNvPicPr>
          <p:nvPr/>
        </p:nvPicPr>
        <p:blipFill>
          <a:blip r:embed="rId2" cstate="print"/>
          <a:srcRect t="8147"/>
          <a:stretch>
            <a:fillRect/>
          </a:stretch>
        </p:blipFill>
        <p:spPr bwMode="auto">
          <a:xfrm>
            <a:off x="609600" y="1828800"/>
            <a:ext cx="80772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Availability per Capita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Water Rich Countries</a:t>
            </a:r>
          </a:p>
          <a:p>
            <a:pPr lvl="1"/>
            <a:r>
              <a:rPr lang="en-US" dirty="0" smtClean="0"/>
              <a:t>Iceland, Surinam, Guyana, Papua New Guinea, Gabon, Solomon Islands, Canada, Norway, Panama, Brazil</a:t>
            </a:r>
          </a:p>
          <a:p>
            <a:r>
              <a:rPr lang="en-US" b="1" i="1" dirty="0" smtClean="0"/>
              <a:t>Water Poor Countries</a:t>
            </a:r>
          </a:p>
          <a:p>
            <a:pPr lvl="1"/>
            <a:r>
              <a:rPr lang="en-US" dirty="0" smtClean="0"/>
              <a:t>Kuwait, Egypt, United Arab Emirates, Malta, Jordan, Saudi Arabia, Singapore, Moldavia, Israel, Oman</a:t>
            </a:r>
            <a:endParaRPr lang="en-US" dirty="0"/>
          </a:p>
        </p:txBody>
      </p:sp>
      <p:sp>
        <p:nvSpPr>
          <p:cNvPr id="28674" name="AutoShape 2" descr="data:image/jpeg;base64,/9j/4AAQSkZJRgABAQAAAQABAAD/2wCEAAkGBxQSEhQUExQSFhUXFRgVGBUYGBQWFxgaGhkWFxgYFxggHiggGhwlHBgVITEhJSkrLi4uGB8zODMsNygtLisBCgoKDg0OGxAQGiwkICQwLSwuNTQ4LCwyNDAsMiwvLCwsLSwsLywvLCwvMiwsLCwsLCwvLC8wLC8sLCwsLC8sLP/AABEIAK0BIwMBEQACEQEDEQH/xAAaAAACAwEBAAAAAAAAAAAAAAAAAwIEBQEG/8QAOhAAAQMCBAIJBAEEAAYDAAAAAQACEQMhBBIxQVFhBRMiMnGBkaGxFFJi4cFC0fDxBhUjM5LSU4LC/8QAGwEAAQUBAQAAAAAAAAAAAAAAAAEDBAUGAgf/xAA3EQABAwIEBAQFBAIBBQEAAAABAAIRAwQSITFBBVFhcROBwfAikaGx0RQy4fEGI0IVM1JickP/2gAMAwEAAhEDEQA/ANajSblb2W6DYcFogBCxhJlT6pv2t9AiAkko6pv2t9AiAiSjqm/a30CICJKOqb9rfQIgIkrrKANgG+eUfKbq1GUxLvsT9k5TpvqGG/ePun4XANqB0ZQ4CQDlh3IbzqoV5em2qtDmyw6kajqdoUy1tBcU3FrocNOR9ZV/ocFjgD1Ya9vWSW5ptJvIgwDPNqpuLso1aeOmDLDgI0iJjYyDt3Vpw19VjsDyIcMYOszE9uq0cJTa95IptyFwcCCJa4ZhmI1AcAR/tU9b/WwAu+ICDlsYIHUjUz6K1pnE4mMtu/Pp5eqz+nA7PkOSDJDWiOzYjNbW0q34O22ZTNxUB+GNeeen8qs4o6u54o0z+6fllr/CrYbBhsyGyY2Cbvr39S4ECAEtpa+A0gmZTupb9rfQKDKlo6lv2t9AiUI6lv2t9AiULlSmwAktbEcAu2Nc5wa3UmFy5wa0uOgWU2kNw2fALb06bWNDQNFkqlRz3FxJzXeqb9rfQLuAuJKOqb9rfQJYCJK1+jMJQe1tmh5a4GBOUsIOfke6fMwRosff1bmnWdMlocCJ3mfh7ahaqzp0XUmxAcW7dIz+xVPFYolgpkMIBnMAZduJJvvPppCt7Hh9FtT9Q2ZzEGPhOh0y6fmVVXl9WczwXRGRkTmNRr8/wqnVN+1voFcQFVSVFzWj+kegS4QjEVwBv2i/IIwhGI81zsfaPQIwhGI81JjWn+kegRARiKl1Tftb6BJARJU6DWtJloINjYeyrL+wNcYqeTvurGyvvC+GpmPsuOw4ABIZfaBI/SWzusVQ0MOTRE9sjPnoi6t8LBWn9xmO+Y/lR6pv2t9ArKAq6Sjqm/a30CICJKOqb9rfQIgIko6pv2t9AiAiSjqm/a30CICJKOqb9rfQIgIko6pv2t9AiAiSjqm/a30CICJKzcZSbnNhtsOATbgJT7CYWjTHZHgPhOjRMO1RkPFLKRdyG1/89UIXGsPFCFYw9LM4NkCdSTAA3PPwUW7uRb0i8ieQ5nYKRa25r1AwefQJrxlksBLHDKHuHGJuNDMjhY81XU3ivAuDFRvxFo5CYEZzz55jmrCow0P+wPgd8MnmYkzlHLlkktYc0DvB0TMQRwO0QTKlVrqhgxVDLXCY17/ORkVGo21Yuw0xDmkiffY5hNfQOWCRmYXSwntNAIFrwRJ23KYbd0mVceEhrwIOxJ55SCOp0Tzrao+ngxAuZMjcAcjOY0213Wr0fiKNMCKoDiAD2CGSNyNZgxMxuqG8tryu9znUnQCd5MHadwDpAnaVcW1e1osa0VGzl0EjfoT36rFxFUuc5xMkkmQXcf6ZuBwC1FK1Y21FINGgyMaxvG/MhZ6pcONwahcddRynaduit0KoGrwSb3gEWFtVlqlJ5JLWEAd/VaFtRoiXa9lYUdPJDqLptUcL6Q0+VwlkckKVGmRq8u8Q0fAQSEIxRhhkE+CcoAmo0AgdSm6pAYSRPRZjdFtqWLAMWvn65rKVcOM4dPL0yUl2m0IQu4bpVjGvEmXNgd4C9jIi9piVWXlqK9alUnJpz+4+uo3Vna13UaNRkZkZfb7bpdTHB2UEjsjKLEW8d9/VSqNGnSc9zSfiMnv0Uaq+pUa0ED4RH9++akpKirqEIQhda0m+3E2Hqode+pU8gcTpiBmVLo2dSpmfhGsnRcUxREIQol0RouHPa3UhdtYXSQCnjDEsBAvw5bf3VI7igbcYf/zGX86T0hW44cTRk/vPuNUt7CDBVtb3VO4biYVWV7d9F0PXFITC4iYSjNAKQEHMIIIyK6lSIQhCEIQhZuM758vgJp2qfZor9Hut8B8JwaJk6qaVIhCEIQreB6OdWD8sdkaHeZgDbZVt/wATZZuYHgnF9I6KfZ2Drpri0xHvVNfXfSzU6gB0OXslriby4xJ8o0UCnZUbstuLZxbz1kRs2MhlzkQpz7yrbA0bhody5HqZ1z7ZpFau97muIubNgEAwdBxvM+KmU7O0o0X0sWQzMwYJGumRjRRX3VzVqsqYczpEiYOmuYnVWMJnbmqGkHZXOLyTlPaF2kHhrA0nS6r7htu8NoMrEB4bhEE6GAcuec/PRTqL6zC6s+kCWk4jIGokjyy36apoxTQ0tbhozMndxv2WkAg2nTimjaPc8PqXY+ExryzI1Gca8l2LljWlrLc/EJ0Hl5cvssktIsQQeBsVqGva8YmmR0Wdc1zTDhB6ri6XKv4J8tjhby2/zksjxOgKNcxoc/nqtNYVjVoidRkrCr1NQhCTiqkNIm8WuAdr+SdosxOGWU+x5rh7oBWc0LbsBDQCsk8guJC6ulwhCEIQhCEIQhCENIm9wLkcdgPUhV/EKrw1tOmficY8t1OsabC41H/taJ89l2o8uMn9DwT1paU7ZkN13PP+Oiaubl9d0u02HvdRUpRlOjSJI1gm5v7FV97eso03YHDFy/hTrS1dVeMbThWkymBoAFlKlR9Q4nkkrRMY1ghogLrnAXOi5a0uMNEldEgCSs2tVzmYMRaxuOK0nDRSt2uDniTE5jXPL3rtkqPiHiViMLTAnbtn7/qCtnVWNIDiASqxtN7gS0EwucORlJVpiowsO+XzS0qhY4OGy652a5A12EaEz7kqvtLSlTLgx5xDI9OR+mWvop11dVHhpcwYTmOvvdCsabXNaA4yeeigPLS6WiBy1Qu1whCEIQs3Gd8+XwE07VPs0V6key3wHwu3PaxuJxgBcNpuqPwMEkpzqThq0jyUWnxC3qGA8eeSm1uE3lIYnUzHTPXtn6dVCVMVdoYQhC0ujek+qp1AB2jdrtRMRccBr5qj4jwt13cMqYvhGR7Tt1P0VvZcQbbUHsj4tR3jfTIZd1q4VlGsxodlLoFswL9i4nmYvvCz1Y3dnUcWy0aaEDeI6Db6c1e0/wBNdMbMO+RO2vXn9VR6XwvVGk4NDg1oabHLLTaSNCRF+W+itOF1W3TK1Euwlxkc89e46ddtVXcRY63fTqhuINEdMojsevTyScY4upuqNGWk+rdgmdGyTtct9fFO2dJtK4FB+dVrMjtOZgb5A/KctE3dVDUoGq3Km5+Y3jIZ9yPt1W5RoCp1pEgVA2HdmQMsQNdInhf1zj6hpljTqycs+c56a6HfL5XjWB4cf/L8R/KodL9EkjPTJdDe1JLnOiII424K34VxcUT4VUQCctABOvkqziPDDVHiUzmB3nl5rAWvBBEhZgggwUzDVsp01geHP3CpuMUcYDpAgHuf6CtuF1MMtg5x2H9rSWbV4hCFmYstc4kRmBA15wdtf4Vxw1j2va6MifuPtz6quvnNNNzZzj35qC0yzqEIQhCEIXabS4w0F3gCeaj1ruhRMVHAKRStK1USxpK4RGvon2uDgHNMgphzS0wRBQlSIzCI3zAzxsRbw/lVpY8XoqOHwxA1y78t1YBzTaYGnOZIyz7c9kNEkDiYUy4q+FSdUiYCi0KXiVAzmnVsPLiGiIiw4HU+Nln6F8+nQBJmcWZ55Zdt+/LVXdW0ZUqnLTDl0z/rsFZw9iW65YjjedVAuHeJFWIxTPcQplEYP9c6fZPUZPKLmAxOyUEjRJCkkSqLGAaADwXT6j3/ALiT3zXLWNb+0QqAwz72HhpPhyWjHF6NMNaATkP5nsqQ8NqPc5xIGZ/hPp4MQJ13MqsfxSv4hcx2WwMaKe3h9HAGubn5pD8O4GIlXFDi1B1MGoYO+R+kTkqutw2qHkUxI8vWEohWTHte0OaZBUBzS0lrtQhdLlc/zdN03l0y0jvGfXIpx7A2IcD81nYzvny+Akdqu2aLZ6KLABJ7UCJjhsqHjHjmAR8G0evotT/jv6UYiD/s0Mxp/wCvTSevkrOKxwYYhvm4N+fAqlDZWmc+FZwtNtQszNaQSOB34hJ41SkCWOIKYuqNOrSONoP1Whh+gaTXEnM4WgHQayOYPNJccXua7QHGO2Xn397BUtDhtCiZaPnn5J9bo2h2nOY0SLkmANBa9tNv5TFK+umw1jzlp9T56nWU5UtLd0l7Rn/A8tAktw9WkctLtsjR7gMpnaBMeMp91e3uZqXBwvn/AIiZy3l0A9oTQpVqEMo5t6mI7Q0k+aqYnDYirTElsOMlt2lpEiOBHIz56qVaXFjb18Tgfh0Igg8jBzB6iOw0TF1Ru61LC0jPWZBHMSNvn3Knhei3Oa9rwGtLWgNBJAeBd4v/AL3hNVeIhtRlWmZcCTJiYJyacs/SYGScZZSx1N4hpAy6jUjl6xJzVWtgOroVSRB6zs3g5Q4AGd51jzU+lei7vaQ1GGHZZEwScto0nbsob7Y21pUIy+IkZ6CRGe/ON+6b/wAO4sgimTmBBcNZaQTIPI6+YTfG7MCawEQQNodkMx15/wALvhV0SBSJmQTvlnofRVOmejnU3F2rXEkETbkeHDyVjwXiNKpTFA5OHbPt15j7qDxWyqNqGsMwfp3/ACs6nTLiAPO+w4c1M4m9lOljIk5gdJCi8Oa51TCDAyJ6wVqrJrRpWIrZRxPDTxUm1tXXL8De6YuLhtBmJyo1qpdrAGsc+PMrS2XDmW/xEy7n+FQ3V86uMIED3qlqwUFdQhCEJlCgXEEiWAw68TvE66T/AIVUcWuzSb4bDDnDzjn6dfJWvDLZtRxqOEgffl69Fr0H/wDTyDIABIgAC8wTxWRqz4mIkmVr7VrXMMCIy6LPOFaZy2PCeW42Vzb8Sr0SMRxN6+hVBXsKNWYEHp+FUyGY3mI5338lfPvG4Q7RrmkzuIjQbnNU7LR2IjUggRsZ58grDcCd3D0VW7jRghre0/cx9lPbwpsgl3y9E36QQIMOG/PmFCF++XA5sP8Ax5Dpyjbbophs2ZEfuG/PvzndczEucWGYAnSCZ09JXEAUGh41Lo10gZ/MfddyTVOHkJ+uXy9FaUNSEIQhCEIQhCEIQhCEIQlOw7TMjXxUht3XaA1rzAyTDrak4yWiVxmGaBETzOvqldd1S7EHEaaTsIQLemG4SJ11jfNVMTQy32+FeWPFBU+Ctkeex/BVRd8OLPipZjlv5c1kYzvny+ArR2qgt0Wx0aZDBkaYAl0XFvlUHEaDKZc41TLo+HP656DOFq+D3NStgYKAhsguy+ggZnKYPUq5WY8mwZAIPecDA42vvZUohaUhxVvAzmZmABzDQkjXwCbq/tK4qz4ZlehVcq5U+kOjm1suaxBmRExwnUeSlWt5UtySzce8tOmaYr27KwAdtn7365JoqU6bcstaGgCCdJ014+6aIqVXYoJJk/n3snAWMEaAewnppdqvjsSKbS52mliAfK49rp+3oPr1Axmp959E1WrNpML36BeWxlVlQF/b6yTrcZQABmPExrx14rYWdvcWtUMhuCO2ZknD25HbTPJZq6r0LmkXSQ755DIT36b9An9C49lN4BaW5mwXF286xYBqY4vZXFxTLg4Owkw0DOPqSdE7w26o0XhpbhkCSTlP2A1+y50zUAcWsccrzncw7HiDwdrZHBaIeA+ozNggHmDOvVunSc0cWqlksY7J2ZHKI06HXyy3Wax0EEe+l7GVb39DxqDhGYzHl7hVllV8OsDscj5rRxD8rSd9vHZZK3pGrUawbn+1pK1QU2Fx2WZC2tKjTpCGCFlKlZ9Qy8youc0FpeYbN7xsf4lMXtN76X+sw4Zjv75ypNhUYyt/sEtOR3y98oKfXxVJ8CkG2kyNedvHjwUDhdrcU3GpXfJIiJnzJ/CsOL3VvUa2nQZABmYjbQD88ktXSokqlTquIa0Mc46ASJ/smK9cUGGpUIACkUaPjPDGAyey0sbSytFIyN6h8YzAQTrDWrIvrPu65qAZnJo6DT1JWmZTZa0gwnTMnqpYVzpkT2zAHBouXRwi1uKTiAosDaLQMTf3HqdvL3upnCm1jirOPwujCOnPz97KFejOUAgESOcCAY8P5Ttndii12JsgxrmJ7dee3VQLy1L3iDEE6ZH30TqNING0xBMRKjVapqOLj796J2mwMaAExNrtCELgCCSdUi6hKoVc0dnLM7yBHlulEboUaRf/AFBo8CT8gIMbITUiEIQhCEIQhCFwlEGJSIcYGw8dEoEmEFZoruBJEX22nSfYLS/9Lo1aLcJIMDPprmPNUX/UatOq7EJHL+VkYx3bOu2x4BT24WNDWggDbNRnBzjiJBJ3kfx9lr9H4gsaJkggG0Wsq6/4a+sfEZr8vXlkrnhXGadsPBqAhvPXvkBpOfTqrGLxndA37R2PEeGxVbZ8PNUuDjBGQ+cEjnGnKd1ccQ4s2g1jmiQczttLQeU684Gmahh8e9kaOIMgkekwrCvwOm8fA6Pfvmqan/kdXDhqtnroftB+nqvR9FdMsruc0DK4AHKTNrSR4E/Cyl3Y1LYw/wB+wrqjXp1mhzDMrTUNOqocG1rjUDS54ENlxMcgSban1Kki4eWeCTDZkwPvGvQJk0Wh/iRLvenJWaZMDMADuAZHrAUd0TknhMZrC/4pa7sH+gSP/sdLeAK0v+Nuph72n9x07DX0VDx1r8DSP2jXvt6rz61hAIgrNgkGQvV4LDtqYZjXQ7s2idQTHC409dlgbutUt799RktMnlv8xn5rZ21JlazYx+YgfT6rz1Xo6oxmdzSO1l/sfCZH+1qrfitCtceFT3Ez15d4Wdr8OrUqHiP2MeXP57KsrVVq7nMZZta3h/g9FCZw+iysKzRBz+qmOvaj6Rpuz0z7LimqGuIQl1KoGzj4CUhMLoNndTpy4EgEARMiImYt5H0TRuKYeKZMOOidFvULS8CQNYWh0NXaypmeYAab3nawj/LKr43a1a9JopCTP33U/hNxTovcahgR9l3pLE9YC+IzEW4Rb/8AKquH0H0bprMpbPaOfyOSsr2qyrQLs4Pznl89VVbinNb2QJENm8wSdJMak8PaU/xG2t21y5+I4pOwE77E8v5T/Dri4fagNLRhjmTGcbgDfn2CdhZJEteImHHLaY7NnE/68FAqVJ0gDKQOm/fshtONTOv12VtMJxCEIQhCEIQhCEIQhCEIQhCEKvUxYBiJVjb8LrVmYxAB0lQa/EKVJ+AyT0SauLJEAEf5sp1vwnwquOqQWjPz69AolbiWOnhpAhxy/rqoZiyOJG+gE6eOqGW9K8e7BkwHaJJ9Byy5pX16lqxuPNxG+35PPPkoVKhdr+lZ2tjSt5LdeZ17KuuLypXydpyUFMUVZ2M758vgJt2qfZorlIEtbtYfwkLC8QTA6fn8R3Q2oKbpABPM5j5c+8jomwu2ta0QBCbe9zzLiTOa6ulwuUnFlRlQZgWm8alu481A4hZi4plsZ5/x9VY2F4bd2enuY6xn5L3tOoHAOBkESDyXnrmlji1wgjIrYtcHAOGhSX4JpM9qdbPeNwdAY2/hKHkJYXTFKnYOLWgmJLjGupN/MoAL3RzSE4QjDVRVYHFusgtMGCCQR8rqqw0n4QeWY+YXLHB7Zj5rF6c6JY1jqjMw0lo7ok3PEeRstDwni1Z9VtCqZBynfoJ/OfVUnEuG0m03VqYgjONuuXsLW6KoNZSYGyRAdJMm91SX1Z9au5z4mYy6ZK2taTaVJrWafnNNxdAPY5rgSCNAYPKDxTNCs6jUFRhghO1abajCx2hXjsdhTSflMaA2M2M8hey3/Dr0XdHHEEGD/Gqxl9afpquCZBzH8pCnqEhCEIQqbmsJvTdue6ddT8puGzongXgfu+q2ehsMHZqQ7tSnLoMBsTlsIvJFt1m725yF0QAWuhojUb5+oGXdX1tQzNuCTiEuPI7ZehP0WSzBFr8rhT7Jk6wCDuZjy3VldXVH9PJ0eDEaqNY2tZ10Gt1YRM6ZeXy+sK/SwRywXAtFxlBde405bqrHE6dJ2MU5ccszsIy08vr0VvV4JUf8JqANzOQ3J3k+f06q3WYDSa3Ix0QZJLZaZIBB0Mj2VWXmpWdVOUkmOqtbe28NgpkyAI5ZJeFa4W6sMFzIOt4BAgT4pSQd1ArMwPICspE0uAoQuU5dyEnnyQclPoWONoc4wEEOG0jjN48I1RklqcPcCS05fVSQq9CEJdSqAOJ2A1J4LtjMR5Dc8ly84ds+SkyYE6xfxXLok4dEomM07qHZc8dnjbjGmuqbxtxYd13gMSq9cEtOUwVIouY14LxI9+4TNQOLSGmCs1zSCQdrfB/kLXWt2y4EtEaeo9Fmrm1dQPxGZn0/KnQPab4rjiQJtXx7zC6sCBcNn3kVzEVMxkeA8PBc8OtDb0vi1OZ/C6vrkVqmWg9yoKwUFczBJISwVm4w9s2O3wE0456KRTEt1WjR7rfAfCdGijnVTSpEIQhCFpdEY2o3stIygaEEj51/vvCy3GrKk1weBm6f58j9OxWu4C99wCxx/bHyMx8o81qf8yqfh6H/ANlRfp2dffktF+lbzR/zKp+Ho7/2Sfp2dffkl/St5qDOkHMFmNOnZHZ5aknaPRd+A17hidHU5/QJqpbYGEsEnlln84R0f041+ZtbIx0x+Jm0HUAi2p3T9xw0tAfbS4RJygjr1HaYVUy5c0llwA0zGoI7dDGxg7wtavWDASYsJiQJ8FVtaXGFM7LzvSeLqDK5r33BLgCAG3AjKO6OZJlaHhtO1dLazBlpkSXc89+wAVRxL9TSd/rd30gcv7MrOrvYQ3KHBwHacSIcbkkDXUnVX9rRuaVZ2PDgOkbbAbZACFRXFW3qUm4ZxDnvudzmSZSVYqAhCEIQhCFKk8g2JbzFiod9TLqRIaHRnB/Gk91Ls3htSC4icsvzrHZWqQGY3AaLEumHGMziTBm1vEclkKtQu+J2vT6ABbCycaTg1unz9lPpYnVobTEXJ/qaI4g+0FMvZIDjOenX3zUw1SavIDXMemimOkYBb2pkHNmyZhwFtoPPVceBOf8AK6qtLhjB7KzXx+HazM51SoNADOtrAgADbfmnBZXLX4SA3KTpp237RKrTdUXNkHFnG+vvfRZdTG0474OmkyeQhPU6T3uDWjMrhr2MOKp+0ap9Ksx82FuIGnLlZOXFrVoEB2p5Z+XdWtte2100vaMm8xGXMTt7KjTzkSxzMsmJaZ1PNNVGGm7C8EEKTQe2pTDqRGE6Qptc8GHFptMNaQfXMucIIkLvEQYKt4XAdZdvZEkFwjXWI3290zUrYMlFumUjlGa5VoATYktkEAm/umvEdzQ2jSLQQ1JfVnWlVny+Zj/SUS3RwXT6bH/uan0sOCR3nH7ZAOnIRrGqDVcmH2tNrVt9SCzLEDLEbi3HiFFxEOxJuBELDx9AUz3gRc8wOfD+VPouNWABn69FDqtFPMnJYVR8knmT8f2W0tLY0cidGgdNXE/dZa6r+KJA1cT10AHzhc1U3IqHmF1KkQhCEIWbjO+fL4Cadqn2aK/R7rfAfCcGiZOqmlSIQhCEK30a4ZiOIEeUqh44wkMdsJ+sLVf4vUaHVGHUwR5TP3V87e6zy1+aqVK9QOIgRMd151Bi48PcLoALgudK5RxDy4CGxO7ajbeYjSUEBAc4n+04YeCCDBzF0wDrOk233lOmvORGUBvLTn/EKK+ya5sT/wAi6cic50+cb5JGKxGWWtJLt3OLiRaxk6+qm2Fk65djdAaI2EHpAjzVdxPiFOwp+FTBLnTuZHWTPkqU2jbWOdhPsPRahtNjTLQAYjy5LEOqveIc4nfz5pcu4BOZJtdBPJGSFNIhcQhJ613/AMZ8nNXMnknMLf8Ay+63+j6LX0hNJpef6u0ABAJc907cv5WMvr24bcPaKhiSI+kALVWdpQdRY4sEwM/VZVeoDIbLWaAG9uMfx5XV9b8OFKiXObieJI7xkM8tdyOsKmq35qVgGuwsJAPaczlnpsD5qJqANt2TESIAdoL84i64fZMFTwcnMJmJzYeY6HkRyUmnfvLPHMte0RMfC8TodMxzB0nRNxFbN2KZEuHeMbi0iNeyL84ndVNK2cwGtU/4EAjt6K0q3QAbSpzD2yDtn6pIw5bMmo4z9nZ8RG39lOHGHF2bQQdpz+30hVh4W3CMLoPvafVWq1N2WBLjAm02EnjIPzAVW24FO4FVgwich6TyP0VvStW16BpVDnGZ/hK6OxbwDIERoIdZwIMWvvqNwp3F6DWVQ8CCc9dx6qHwy7qVbc0f3BvTbr0WnhqrXi2RsbQQbNvAkAzcxr4qlqF4dicSZ95q3ta2CGtyAyjbySadOo+crogFxkZrX0DbEjx4Lo1Gt1HvzTj6twHawPL+Vo4bFuDWjO21v+zWM38lFc0Ekx9QuC4nNa1WiHAT6i3oo4MLppIMhIOAE94x5T5FdY+icFZ6fTphjTrGpOp/zwSZuMJtzplxWRW/4jbHYbJm0kDs/dz8PhWtTg9akA6oQBv35eW5+6hW19SuH4GzOZ8h+dhK87iMbUe4lzT2nSbsgbD0AH7K1Vlw6lbhpDZcBrPPUhZq9vXV3OEw2dIzy0B9eqZiquVrabjT0FTbMMw3JvoBpySWradWq+vJmS3XIgbgDXcZzmElwajKbKIAiAdMwTqCdj8koFWarl1CEIQhCFm4zvny+Amnap9miv0e63wHwnBomTqppUiEIQhC61xBkahNV6La1MsfoU/bXD7eqKtPUe4Kv4fGZoBF+X7WSu7J1Bx5CPrp6hbqz41SrtGIQT6aqw2qPA8DChQrKlcU6mhXX1ANSAlDHESAnHVGNMOIBSzimwSDMbbqQ2zrGo1jmlsmM9FDfxG3FJ1Rjg7CCYBBOSy6j8zi46n08lrbW2bb08DTKwF9evvKvivAGw7LikqGhCFBzTxSoQ1p4yhCmkQl1XOEQARvJj+EhnZdDDuVdwVBxEEGDcgPOXaxHhN1k7ziRNUvZAjIZAnfOSPstVY8Mlga6SNTmQO2RzWu2ixsHKIBB0GgMlUrq9V5+JxM9StB+npsZDGgeQWDiejXa5nPbMxDbiZuI4c1qrPiVEtayp8MADPMfOFmb3g1yyalMYpJMCQR5Tn5Z9EjE4HqyCBTbInS9teHL0XbOKWzzmMPlIPyXFbgt3SaM8XYwR0z99lPDMcT2yHAiBEgSYFrnjPooN7cW72AUYnfKIjT5+imcOtq9KrNYE6gSZknPPlHbdb1LKxh2a25c94nh3YtMjQnQcFQua97oiSeSuMXhPxVMgo06gBLg6lkN5Gp85g3lcvxH4XTIyz26RspLMP7mxBz79VVrOykmWQCQQddTYXgbKSzNoXOKlSl+XXmu4B5c4uaCDE5haSduMbeS5r5CFEo/wC+o57h75Lep4+IF3NDRLm9p075m97zhQjT8kEEHMJj8dBIyVDEQQAQ60mLza8+CQMymQkldpYYWdNUaGC4+hGiQu2yRCtLhKvFdL0orPm8GxdBsYMRpC3fDW07ixa2InIx0P3O6yV7UqW16XgzGYnqPRIw2SmQ5rGF1+0QbEm4jQ6AzCddZVKstc4tZoANwN51zXH61jIcBiecyTsTyGmSjiDncXPhzjqSB4fCm0LenQpimwZBQqtepVeXuOZUS4BPJlc6wJYQppEIQhZuM758vgJp2qfZor9LujwHwnBomTqpApURC6hIhCEIQucxqo9xQFUZifUHUfg7GFIoVzTMewdj+RuJVqnWcZPeboWixFtW8Ry1WVvLX9PUwT1HbqtHaXIrMxjI+qRV7zuM+fL2haTh+Flq0jSJPqqPiL31rpxdmZj8QoyQY8jM+67rYK1MFskSCCOh6pLUvoVTJAyLSHTmHDTIFRmIlP06rKn7T35juNQmK1CpS/eIB05HsdD5KScTCEIQhCXVDrZS0cZBP8+KQzsum4d1EB/Fnof7pPiS/ByK0OhcA+o4FwaWzEhrheATe40n1Cz/ABq9dSHhAwYk9do7c1o+C2lJzXV3CYyAOfmtbH4cNOS5bAOpnU3kRuNFmmS8Yt1qKILmpNKgxokF2kSXOPDYnW3DiuSXExC6OFgklIezPA7QiT2THL+dLqUXBuZXNO5ZVMCcl11QtjLBMHvZjw4bzGq4c3EF3WqtYBJSMU8ntOG2VwGYWPO1/BTbGkKgdROpzaeo27EfVVN3eCk9lZpkaOHQ79wfpKRVIa50AHWJ687DUQQfEJoTl/Ct3AZiJB7qRwxYbdUGiSC8NjkDaf8ASk1bmjWANSmcRyJBg9CBpPfVVAsbm3cRSqDAM2g5jqCdY5QclXOLL3hzm0yNbEmLDym2t1Zf9Fa1hFN5nr6qjqcZL3y9sdltYesAyQC68HLczE342iVma9J7Hw8R3+S1ltUpup/6yD2UXkZC/tUzB5ET+40RSa97xTb8U7Luq9jaZe/IDmqQxRc0ZZu8XJM37Wu258dtVKqWrqT4qCMpVa66pPZFAyJzPbutyj0o0uJNQ5QbgtAEEDfUwSBI4KD+neSGtbJOieJws8R2TeuSZienKTe6c5i0aeZUy24LdVjm3COZ/Gqr6/FLelvJ6fnReUxuIc55dBdmuTIEHgAdhYLZ2tLwKQptbAGQ/J6nXzWXuKgrVPELszr+B0GijTcSLiDwsfhSQoxAByUkqRcIQhcyjgEqFJIhCELNxnfPl8BNO1T7NFfo91vgPhODRMnVSLUoAGaCSciodUOaWUkKTGwIQhSSIQhCX1z2nst88wE+IUa4tqdcQ9s/dSaFd1LNro6aprMWS4F7BFiXAibX/SrKnC6raRZReexOX0/GasqPEKJqh1ZkxyGf1/KVimEAOa5xkkEBoMHWb3hPWdasKn6d7YwtHXp76ovaFsaQuKT8WJ2c5czHl9kmhWcDpUM8GRqeRUmv4EYa+muf9/0olAV5xW+umX9f2rB9+H6UppbALTkes/JQ3B2IhwzGuUfPzUl2m0IQl1KzWxmIE8UhcBqumtLtAkVsSNn04NiDPPguC8bEJxtM7gq//wAOunO1tOnUgh0NkxtOsi0f5Cy3GgPFBJgRHqtLwn/tweec6j+FrvodYYH/AE8uuUloFz3pnfbkqkOFMSc5WjbhptyMyqhw+YRcxAzNdrE3zT2p4pw1A1Q6zateCGxH16owNOZAfUsO9mBJ2PwDwXFZ2QOXZdWtItcZ1jouYlh7QIdUuAe6DAEjgNV1SiJGSYvHE1I5JNHDA6MLdiCZkbkQTF4TwqOYQ5pzGibo24rnA4SN0l9Z7OwXER9rS47aHZWD6Qu3mtTAAOsnIH3noo/6itYMFs90xpAzI27Rpqq7sU4gtLHkbyGyTz0+IVnZ8Po0yKv7jsdvIeqqLziVeo00sWEb6z5nl0UqbANABN7ABWwAVMSTqVp9EVblvG4+D/CzX+Q25+GuP/k/ceq1P+N3I+Ogf/ofY+ipdIvNQ3c4AExlMcR5qy4bYU6NFrx+5wBJ7jTsqzifEates5hjC0kAbZHXv9vnNNrnNMta5xBMFxEC3uNtDqU9d2guGwZyn32Ue1ujRMiM4991uY3EU6wgWcSSSJsCTseQHLXyylJtxZPbUI2y6yPYjVanxKN4x1E5jQ9CDr68ljObUJk1ASd8vjz8PRbOlTwsDW5DlCx1V4c8l2Z5zqouqkmGwDrcSHJuk5wc5pOZMjtsE5UY3A1wGUQe/PqugVOLPR391I+LomP9fVOXSbXHA7JUKOV3EIyQppELqELNxnfPl8BNO1T7NFfo91vgPhODRMnVSSpF1CEIQhCEIQuEIQq9XDjUBnPNN/NcFo2Trah0JPkusa5oIhoBMkAm5FhqI0TT6DXGSM+YkH58uadZcObkD5EAj5c+SvYaq4NB6p+uaZp+RufD0WUvHNqVnQ7LQa6cu2q0tpipMBIE75b8yOe/dadHCGpm1zOBJDi6Bcf03g6EeKrBU8J4c06HIj8q4e4VKUOH7gcv4WVU6GqEHJ1tpPaBiLnvRe0+y0VHjWYbU6CQfrH39hZ2vwlgZjp655R9J9+qqNzx/Rpxdy5cJWi+JZ34DzUmF83DY5Ez8cUoxboOGMpUHUw25e/XikIjdKHE5ABJbiCDmaSRc3cQImLjL4enJRbiiyuwsdp76KVQqOovDm6++qvV+ks4J1ki83kkzeJ/0qZvBXRGMfJW44uxtTFgPPUckU8WSHNexxHaMTDTewN7hdVeCHI03Z7z6Jylx8CRUbltHr/C08E67nPLidgBAjQA8DpoY1VBUaIACuqfjF5kRKli8U0QIOa0mey1t/xgCZ8zolp0yN8l3VtCd8/eqj1DnGQ4tAEm4Fr3vaNr8UpqNGSSg11A/FoeXT0VKviQx3/czuktyhzJMWOgGhB9SplrbOuHBrRHXkonEL6m1pJGfX+PfRVG1STdrhO5jx4rYMAYA0CAMlin/ES4mSU1OJpRc5wgt18Y2Kbq021G4XAEdU7RqOpuxNcQeYS8zpjI0Cw73IA2jxSU2OYMJz116mfou61RlR2IZZDIDLIR9dSufTM39Zdb3SVRhaS1s9Jj5JaBxvDXOwzvE59enM/QqdbsGAw3uQCAONgTppy/iDY1vEloEhp+E7wec/8AIaHf7mfxG2NGHOOEuHxDbKNI1adRt55BmHY54JLS0AE3LZOugnkNY19G7nirGkU6cEmNdB5j0035J6z4JVeDUqyAAT1Md/XXtmlmNbf2HJT3tYXh+KMOv89lWM8QU8OAw7QwdTy7qakqIuFwG4RKWCuyhIuoQhCEIQs3Gd8+XwE07VPs0V+j3W+A+E4NEydVJKkQhCi5kndKhDacblEoU0iEIQovaCIIkf4UETqlBIMhQZh2Ag5QCCDMAnWZ5pivSxUnNaMyCpNtWw1mF7jhBBO/0W/Sw3WmzgC4HtWiPDfX5WEcfCGmi9CuGU3MDtZ0PvZb1bDNdGZsxxlQA4jRRoSndH0ogsaJtwmREei6FR8yCkLQk1uhqL/6Yi3ZMHz4n+6nW/FruhkHSOufy5eShVuHW9bNzYPTL+/Nef6V6P6lwGaQ6SOIiNfVa3hfETesMtgtieRmdPks3xGxFq4Q6QZjnlH5VJWirkurVy/0uPhdITGy6a2d1x1W/dd4wP7oxdEoblqEmoGuIJY+dJg8+a4cA7ULthc39rgtXCvcWR3bxI7URcW8+e3isfe2ooVy3UajsfcLcWHE23FMOfkdDykJtHDy2TNpgEyAZNzxNtfFRiYKtaZD2YgVDDVKlMuLWGXATLgDp3SCLQZ9l3VIe1rCcmzHmdesqgbLXufudfL8LMY0ucXOkXJiWkX8Bp/ZbG2t20aYY3QfXqsrc3BqvLjv9OiepKipZYfu/SWUKTGxvKEKSRCEIUnPloHDR3AcDxVcbV1Gua1MmD+4D7ifmfNXDb1txbC3rAYm/tcZgDcGM9MhtpMRKjXxrmtywSCNokC1tUw20txX8UBwIMwRA8pHqpT7+7Nt4BLCCIkGXR1gnbWQqvW5jGRwkAbRzkA6XUqgMALXOmTln9FBuiKhDmMjCMxEeen3OgHNWGQCJBImeHvqlq29Qy6m8gkd/psew8lzQu6IAbWphwBkRkeUTuN4J5ZwrOO6PY9jchlxJgEsMxHZhwmb+ZACqKPELoOLa7Ja2JMQRO52jyHOVa3VhaAzbuAnQTIPOM5nz6Kjhm5RERfTsg+NrcvJX1MujTLy+aoKoaTkc/P5Z5rtd5iW7aiCTtsnCTqE21omHKFGq4m4tf8ApcPclI0mc0rmtAy+6sLtNLOxnfPl8BNu1T7NFfo91vgPhdjRMnVSSpEIQhCF1CEIQhCEIQhCE/DPGhLxwgmNoEbftZ3idg/E6tTGWp59T6rX8G4rTNNtvWMEZDkRsPT1lW8J0t1ZJ7cnvS1zpj8tzruqGpQDsvkpDahaV6UBlVgJAc03AI3FtOOqrziYYUsEOEqdCg1ghrQ0TMARdcucTmUq8XjcQaj3OJmTbw2A5L0extm29BrGiMpPc6rC3ld1as5zjOcDsNElS1GQhCEIXCUITqVKWy17gTpBtaf2snxSviuSDtA9fVarhtq8W4cBrJ9PRXcAQ1h6y537by4XPdBYGnUa8LxCqqmIu+H+Puram59JmcgJfSOKFSoKhqZAG5DBaSdx46u2+LvW9F8eG0STmux4GDxahgDWfL5qt0bgy+SXSxpBc6BIBMQA0X0PgtHd336Kg1mryMuUgDf3KydG0F5cOeMmTJ5wSSMtsvlsqZxjOJ5WdPwrRr/hGLXdVzqRk4dNkynUDtPDcLsEHRNlpGqmlXKEIQhCEIQhCdhcIXzFgN+fBVXEOJ07QhoEu5aQD+VccO4XVvQXF0N56yRpl05+QVup0Z2Ozd9jMmOYAVLS43UNxie6GToADlt17wrytwKkLbDTaDUjUkjPfp2lVn4QinmIgzcHhYD3+Va0eKNqXppNMtcBHeCT8/SFT1uFOp2IrOEOaTPUSAPlqO6rq5a0NENEBUrnFxlxlcR2Sa6qJqCQJEnb1/sUFwGqUNJzCkgZhIRBWdjO+fL4CbdqnmaK/R7rfAfCcGiZOqmlSLiEIQhdQhCEIQhCEIQhdpXIjiB7pi6cG0Hu5NP2Um0aXXFNv/s37hazGbzaZAtEbDRYWJbC9GZaMDse+vzVvorOewKroAJu1hi8RMDe481HqgDMj7qPVp4TqquO6ZeM1NpmMzS8iHG5FgIA4LRcP4HTc1laqdYcANOec69dOWazF7xd4c6lTERInflksZadZ9RL77pYQudbyKIRKmkQgoQn9HUASWhlGNe00HgDA8APZZnj9IMLKgkTIMdNPVav/HazntfScZiCJ66+i1cF0TUfHWOOXezQDbYXO/h8KhfXa0fCtBUqNczCc1jdO02NqFgBaQTcsBtoItwGvJaHgjHFhqkiDlzzWb4vVp4GUWgyDJ21nr2Uejsdkp1GNeQ55gRTAEQ6QSdNSRCl3di64uabp+Fv5nIdd1At7ttChUEfEf6+ihTaRqZ8oVuJ3VSSNgppVyhCFEuHEIQugoQuoQrfRlFrnHMJgCBsqHjtzWotYKboBmY1yjdaHgFrQruearQSIidM52Ww1oAsPILJOcXGSZK2TWhogCAq/WVfsZ/5nW2nZ01Swzmkl3JPbcDMBJFxqOYndc6HJLqM1i47D5HW0Nx/IW24RfG5pFr/ANzYnryPfLP+VheM2Ataocz9rpIHLmO2eXy2VYhWpEqoa6Pfv30RCVcoQhZ2M758vgJp2qfZor9Hut8B8JwaJk6qaVIhCEIQhCEIQhCEIQhCEYXDtzggCb38iq7iha21cTvA+ZCteD433jBsJP0K0y/M/KDZsFxvc7N8OPoslECV6FMmAoVOlX02vY3NJJvAlt9jva2+ysLPhXjvbUePg+/T5rLcT4kaT3sB+KYHTry0WQcT+L//ABK1mIDZZXATnI+aeuk2hCFFxOyVCiC7gEZITEiFzCFzXtcXiAb9gGxsbTe0qHe25r0HU9TGW2e2amWlw2jWa+I59t1uV+mBlIzGpIMAsyCZBBJBmBwi6zVDgNcvBfDRvnJ/E+eSv6vG6LATTknbKB9VgVaWYlzi8k3JzO/vZaynQZTaGMEALNPrve4ucZJ7KYCdTK6hCEIQhCiWBLKEBgGyEKSRCfgaoa8EmBBB1P8Al4VXxe2fXt8LGyZBGnqrbg10y3ucVR0Agj7clbq9KD+lp81UUP8AH6hP+1wA6Zn8fdXVx/kdID/S0k9ch6n7KFPpUicwBtaJXd3wENANFxPOY+e3yTdn/kJe4trtA5RPy3+f0Wo1wIBGhus45paSCIIWna4OAc0yCsfpStmfH228zr/C1/AbY06Jqn/n9hP3WL/yC6FSuKQ/4fcx9svqqivFQLk7JJEwlgxK6lSLNxnfPl8BNO1T7NFfo91vgPhODRMnVTSpEIQhCEIQhCEIQhCEIQn4J0P3uI9wb+nuqXjgJpN6GfoR6/QrQ/43H6h3b1n0+oT8VV6sBrRE3nzuq3htmLl5c/Qa/wBq94zxF1nTDaf7naHLKCJyKoucTc3K1NOkyk0MYIAWGrVqlZ5qVDJKF2mkIQhCEIQhCEIQhCEIQhCEIQhCEIQhCEIQhCEIQhCEIQhCE2lWdYZy0X8NNFV3tnQE1fBxuJGmXny116TKt7G9uDFHxsDQDEwfLnpp9EqVZta1owtEAKqc5zzicZJQlXKIjYXB11HOFX1XfqX+GwkBpBJHnIHWOSn0x+nZjeM3AgA+WZ6LisFAWdjO+fL4Cadqn2aK/R7rfAfCcGiZOqmlSIQhCEIQhCEIQhCEIQhNwMGpB+2RfnOnkFQccc6GNnLVan/GqbS97iMwuYp4LiQSR/mnJT+F0nU7cYgATn18+vpCreN12VbtxY4kDLpO+Hp6ylqwVQhCEIQhCEIQhCEIQhCEIQhCEIQhCFxCENMhAMhKRBhdQkQhCEIQhCEIQhCEIQhCXWJjswTzMfwuKjcTS3nlyTlNwa4E7ea5UqVCZytJP5frhGyboURQYGMGScq1fFeXvOfb+VKmTuAPAz/ATwndMmNlQxnfPl8BNu1TrNFfo91vgPhODRMnVTSpEIQhCEIQhCEIQhCEIQoEEEOaSCFCvbT9QwDl712Vhw6+Nq8nn9Osbro8DHPX5TtsKnhBtUZxCauzS8YuoukEzpEe9vsup9rQ0QFGc4uMnVdSrlcRmlMLqEiEIQhCEIQhCEIQhCEIQhCEIQhCEIQhCEIQhCEIQhCEIQhCEIQhCEIWbjO+fL4Cadqn2aKdHHdkdnYb8vBKH5Lk089VP678ff8ASXGjw+qPrvx9/wBIxo8Pqj678ff9Ixo8Pqj678ff9Ixo8Pqj678ff9Ixo8Pqj678ff8ASMaPD6o+u/H3/SMaPD6o+u/H3/SMaPD6o+u/H3/SMaPD6o+u/H3/AEjGjw+qPrvx9/0jGjw+qPrvx9/0jGjw+qPrvx9/0jGjw+qPrvx9/wBIxo8NH134+/6RjR4fVH134+/6RjR4fVH134+/6RjR4fVH134+/wCkY0eH1R9d+Pv+kY0eH1R9d+Pv+kY0eH1R9d+Pv+kY0eH1R9d+Pv8ApGNHh9UfXfj7/pGNHh9UfXfj7/pGNHh9UfXfj7/pGNHh9UfXfj7/AKRjR4fVH134+/6RjR4fVH134+/6RjR4fVH134+/6RjR4fVH134+/wCkY0eH1R9d+Pv+kY0eH1R9d+Pv+kY0eH1R9d+Pv+kY0eH1R9d+Pv8ApGNHh9UfXfj7/pGNHh9VnYvG9s9nhvyHJNudmnWMyX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95800"/>
            <a:ext cx="3733800" cy="189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7" name="Content Placeholder 6" descr="water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5926964" cy="4129118"/>
          </a:xfrm>
        </p:spPr>
      </p:pic>
      <p:sp>
        <p:nvSpPr>
          <p:cNvPr id="8" name="TextBox 7"/>
          <p:cNvSpPr txBox="1"/>
          <p:nvPr/>
        </p:nvSpPr>
        <p:spPr>
          <a:xfrm>
            <a:off x="1524000" y="6172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http://www.youtube.com/watch?v=9e1ccP2P0Fk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water present in the atmosphere?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0.001% of total water supply</a:t>
            </a:r>
          </a:p>
          <a:p>
            <a:r>
              <a:rPr lang="en-US" dirty="0" smtClean="0"/>
              <a:t>Most important mechanism for redistributing water throughout the world!</a:t>
            </a:r>
          </a:p>
          <a:p>
            <a:r>
              <a:rPr lang="en-US" dirty="0" smtClean="0"/>
              <a:t>How does water vapor in the atmosphere affect global warming?</a:t>
            </a:r>
          </a:p>
          <a:p>
            <a:pPr lvl="1"/>
            <a:r>
              <a:rPr lang="en-US" dirty="0" smtClean="0"/>
              <a:t>CO2 and H2O are Selective Absorbers </a:t>
            </a:r>
          </a:p>
          <a:p>
            <a:pPr lvl="1"/>
            <a:r>
              <a:rPr lang="en-US" dirty="0" smtClean="0"/>
              <a:t>Greenhouse Effect</a:t>
            </a:r>
            <a:endParaRPr lang="en-US" dirty="0"/>
          </a:p>
        </p:txBody>
      </p:sp>
      <p:pic>
        <p:nvPicPr>
          <p:cNvPr id="4" name="Picture 3" descr="greenhouse eff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557370"/>
            <a:ext cx="2667000" cy="2154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pic>
        <p:nvPicPr>
          <p:cNvPr id="4" name="Content Placeholder 3" descr="greenhouse effe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57400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water vapor in the atmosphere affect climate?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amount of water vapor in the air called?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Does this affect the temperature of the air?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is this linked to the greenhouse effect?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48006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Let’s Apply What We Know!</a:t>
            </a:r>
            <a:endParaRPr lang="en-US" sz="3000" i="1" dirty="0">
              <a:ln>
                <a:solidFill>
                  <a:schemeClr val="tx1"/>
                </a:solidFill>
                <a:prstDash val="sysDash"/>
              </a:ln>
              <a:solidFill>
                <a:schemeClr val="accent1">
                  <a:lumMod val="75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5" name="Picture 4" descr="hu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648200"/>
            <a:ext cx="247650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orn sw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495800"/>
            <a:ext cx="3200400" cy="2129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6126</TotalTime>
  <Words>1151</Words>
  <Application>Microsoft Office PowerPoint</Application>
  <PresentationFormat>On-screen Show (4:3)</PresentationFormat>
  <Paragraphs>162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The Hydrosphere</vt:lpstr>
      <vt:lpstr>Objectives</vt:lpstr>
      <vt:lpstr>Water Qualities</vt:lpstr>
      <vt:lpstr>Water Distribution on Earth</vt:lpstr>
      <vt:lpstr>Water Availability per Capita</vt:lpstr>
      <vt:lpstr>Water Cycle</vt:lpstr>
      <vt:lpstr>How is water present in the atmosphere?</vt:lpstr>
      <vt:lpstr>The Greenhouse Effect</vt:lpstr>
      <vt:lpstr>How does water vapor in the atmosphere affect climate?</vt:lpstr>
      <vt:lpstr>Does the ocean have a cycle?</vt:lpstr>
      <vt:lpstr>Surface Currents</vt:lpstr>
      <vt:lpstr>Deep water currents</vt:lpstr>
      <vt:lpstr>Slide 13</vt:lpstr>
      <vt:lpstr>Connection:  How can global warming affect the ocean currents?</vt:lpstr>
      <vt:lpstr>Lakes have cycles, too!</vt:lpstr>
      <vt:lpstr>Types of Bodies of Freshwater</vt:lpstr>
      <vt:lpstr>Humans can cause eutrophication</vt:lpstr>
      <vt:lpstr>Pollution</vt:lpstr>
      <vt:lpstr>Pollution</vt:lpstr>
      <vt:lpstr>Salt Pollution</vt:lpstr>
      <vt:lpstr>Acid Pollution</vt:lpstr>
      <vt:lpstr>Acid Rain</vt:lpstr>
      <vt:lpstr>Thermal Pollution</vt:lpstr>
      <vt:lpstr>Thermal Pollution</vt:lpstr>
      <vt:lpstr>Pathogenic Pollution:   Waterborne Diseases</vt:lpstr>
      <vt:lpstr>Sedimentation</vt:lpstr>
      <vt:lpstr>Red Tide</vt:lpstr>
      <vt:lpstr>Can infrastructure be a source of pollution?</vt:lpstr>
      <vt:lpstr>Glen Canyon Dam Assignment </vt:lpstr>
      <vt:lpstr>Glen Canyon Dam Assignment</vt:lpstr>
      <vt:lpstr>“Water Quality Testing” Lab</vt:lpstr>
      <vt:lpstr>“Water Quality Testing” Lab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Hydrosphere</dc:title>
  <dc:creator>natalie.lynch</dc:creator>
  <cp:lastModifiedBy>Natalie Lynch</cp:lastModifiedBy>
  <cp:revision>64</cp:revision>
  <dcterms:created xsi:type="dcterms:W3CDTF">2014-02-07T15:49:32Z</dcterms:created>
  <dcterms:modified xsi:type="dcterms:W3CDTF">2015-03-09T00:44:13Z</dcterms:modified>
</cp:coreProperties>
</file>